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7" r:id="rId5"/>
    <p:sldMasterId id="2147483712" r:id="rId6"/>
    <p:sldMasterId id="2147483724" r:id="rId7"/>
    <p:sldMasterId id="2147483736" r:id="rId8"/>
  </p:sldMasterIdLst>
  <p:notesMasterIdLst>
    <p:notesMasterId r:id="rId55"/>
  </p:notesMasterIdLst>
  <p:handoutMasterIdLst>
    <p:handoutMasterId r:id="rId56"/>
  </p:handoutMasterIdLst>
  <p:sldIdLst>
    <p:sldId id="352" r:id="rId9"/>
    <p:sldId id="554" r:id="rId10"/>
    <p:sldId id="315" r:id="rId11"/>
    <p:sldId id="355" r:id="rId12"/>
    <p:sldId id="578" r:id="rId13"/>
    <p:sldId id="282" r:id="rId14"/>
    <p:sldId id="583" r:id="rId15"/>
    <p:sldId id="357" r:id="rId16"/>
    <p:sldId id="582" r:id="rId17"/>
    <p:sldId id="585" r:id="rId18"/>
    <p:sldId id="555" r:id="rId19"/>
    <p:sldId id="556" r:id="rId20"/>
    <p:sldId id="558" r:id="rId21"/>
    <p:sldId id="586" r:id="rId22"/>
    <p:sldId id="559" r:id="rId23"/>
    <p:sldId id="561" r:id="rId24"/>
    <p:sldId id="563" r:id="rId25"/>
    <p:sldId id="564" r:id="rId26"/>
    <p:sldId id="565" r:id="rId27"/>
    <p:sldId id="566" r:id="rId28"/>
    <p:sldId id="567" r:id="rId29"/>
    <p:sldId id="568" r:id="rId30"/>
    <p:sldId id="569" r:id="rId31"/>
    <p:sldId id="570" r:id="rId32"/>
    <p:sldId id="571" r:id="rId33"/>
    <p:sldId id="572" r:id="rId34"/>
    <p:sldId id="573" r:id="rId35"/>
    <p:sldId id="574" r:id="rId36"/>
    <p:sldId id="575" r:id="rId37"/>
    <p:sldId id="576" r:id="rId38"/>
    <p:sldId id="577" r:id="rId39"/>
    <p:sldId id="579" r:id="rId40"/>
    <p:sldId id="361" r:id="rId41"/>
    <p:sldId id="410" r:id="rId42"/>
    <p:sldId id="580" r:id="rId43"/>
    <p:sldId id="321" r:id="rId44"/>
    <p:sldId id="339" r:id="rId45"/>
    <p:sldId id="340" r:id="rId46"/>
    <p:sldId id="341" r:id="rId47"/>
    <p:sldId id="336" r:id="rId48"/>
    <p:sldId id="316" r:id="rId49"/>
    <p:sldId id="317" r:id="rId50"/>
    <p:sldId id="330" r:id="rId51"/>
    <p:sldId id="581" r:id="rId52"/>
    <p:sldId id="587" r:id="rId53"/>
    <p:sldId id="538" r:id="rId5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2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69039" autoAdjust="0"/>
  </p:normalViewPr>
  <p:slideViewPr>
    <p:cSldViewPr>
      <p:cViewPr varScale="1">
        <p:scale>
          <a:sx n="74" d="100"/>
          <a:sy n="74" d="100"/>
        </p:scale>
        <p:origin x="1056" y="72"/>
      </p:cViewPr>
      <p:guideLst>
        <p:guide orient="horz" pos="2160"/>
        <p:guide pos="2880"/>
      </p:guideLst>
    </p:cSldViewPr>
  </p:slideViewPr>
  <p:notesTextViewPr>
    <p:cViewPr>
      <p:scale>
        <a:sx n="1" d="1"/>
        <a:sy n="1" d="1"/>
      </p:scale>
      <p:origin x="0" y="0"/>
    </p:cViewPr>
  </p:notesTextViewPr>
  <p:sorterViewPr>
    <p:cViewPr>
      <p:scale>
        <a:sx n="100" d="100"/>
        <a:sy n="100" d="100"/>
      </p:scale>
      <p:origin x="0" y="-1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AB5F14-840A-4390-A468-70588352B4C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1C3B7BC3-BAEE-4FEC-949B-0A86A2E411AC}" type="pres">
      <dgm:prSet presAssocID="{E2AB5F14-840A-4390-A468-70588352B4C1}" presName="CompostProcess" presStyleCnt="0">
        <dgm:presLayoutVars>
          <dgm:dir/>
          <dgm:resizeHandles val="exact"/>
        </dgm:presLayoutVars>
      </dgm:prSet>
      <dgm:spPr/>
      <dgm:t>
        <a:bodyPr/>
        <a:lstStyle/>
        <a:p>
          <a:endParaRPr lang="en-US"/>
        </a:p>
      </dgm:t>
    </dgm:pt>
    <dgm:pt modelId="{D28D1935-8769-453A-AF4D-1644C3C0D514}" type="pres">
      <dgm:prSet presAssocID="{E2AB5F14-840A-4390-A468-70588352B4C1}" presName="arrow" presStyleLbl="bgShp" presStyleIdx="0" presStyleCnt="1" custAng="16200000" custScaleX="73560" custScaleY="51272" custLinFactNeighborX="-38677" custLinFactNeighborY="-1822"/>
      <dgm:spPr>
        <a:solidFill>
          <a:srgbClr val="D12149"/>
        </a:solidFill>
      </dgm:spPr>
    </dgm:pt>
    <dgm:pt modelId="{2C41EC82-5414-473B-8195-15ADF69AC50A}" type="pres">
      <dgm:prSet presAssocID="{E2AB5F14-840A-4390-A468-70588352B4C1}" presName="linearProcess" presStyleCnt="0"/>
      <dgm:spPr/>
    </dgm:pt>
  </dgm:ptLst>
  <dgm:cxnLst>
    <dgm:cxn modelId="{1CE2ACE6-CF5A-4977-9423-769C6A1E128D}" type="presOf" srcId="{E2AB5F14-840A-4390-A468-70588352B4C1}" destId="{1C3B7BC3-BAEE-4FEC-949B-0A86A2E411AC}" srcOrd="0" destOrd="0" presId="urn:microsoft.com/office/officeart/2005/8/layout/hProcess9"/>
    <dgm:cxn modelId="{FB4ABB94-CCF0-4CEC-9F7C-4261303825A2}" type="presParOf" srcId="{1C3B7BC3-BAEE-4FEC-949B-0A86A2E411AC}" destId="{D28D1935-8769-453A-AF4D-1644C3C0D514}" srcOrd="0" destOrd="0" presId="urn:microsoft.com/office/officeart/2005/8/layout/hProcess9"/>
    <dgm:cxn modelId="{A886AD6E-8680-4235-B853-B738334A423E}" type="presParOf" srcId="{1C3B7BC3-BAEE-4FEC-949B-0A86A2E411AC}" destId="{2C41EC82-5414-473B-8195-15ADF69AC50A}"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534ECE-A122-450F-B186-343D1BA76FA8}" type="doc">
      <dgm:prSet loTypeId="urn:microsoft.com/office/officeart/2005/8/layout/cycle7" loCatId="cycle" qsTypeId="urn:microsoft.com/office/officeart/2005/8/quickstyle/simple1" qsCatId="simple" csTypeId="urn:microsoft.com/office/officeart/2005/8/colors/accent0_1" csCatId="mainScheme" phldr="1"/>
      <dgm:spPr/>
      <dgm:t>
        <a:bodyPr/>
        <a:lstStyle/>
        <a:p>
          <a:endParaRPr lang="en-GB"/>
        </a:p>
      </dgm:t>
    </dgm:pt>
    <dgm:pt modelId="{003914E8-0052-48E0-9EF0-44637E375D45}">
      <dgm:prSet phldrT="[Text]" custT="1"/>
      <dgm:spPr/>
      <dgm:t>
        <a:bodyPr/>
        <a:lstStyle/>
        <a:p>
          <a:r>
            <a:rPr lang="en-GB" sz="2900">
              <a:latin typeface="Georgia" panose="02040502050405020303" pitchFamily="18" charset="0"/>
            </a:rPr>
            <a:t>Concrete</a:t>
          </a:r>
          <a:r>
            <a:rPr lang="en-GB" sz="3100">
              <a:latin typeface="Georgia" panose="02040502050405020303" pitchFamily="18" charset="0"/>
            </a:rPr>
            <a:t> </a:t>
          </a:r>
        </a:p>
        <a:p>
          <a:r>
            <a:rPr lang="en-GB" sz="2400">
              <a:latin typeface="Georgia" panose="02040502050405020303" pitchFamily="18" charset="0"/>
            </a:rPr>
            <a:t>The DOING</a:t>
          </a:r>
        </a:p>
      </dgm:t>
    </dgm:pt>
    <dgm:pt modelId="{9F429408-5C6D-48C4-9DFC-1D58966F4B43}" type="parTrans" cxnId="{DBF6748D-4A58-4598-873F-5799CD013571}">
      <dgm:prSet/>
      <dgm:spPr/>
      <dgm:t>
        <a:bodyPr/>
        <a:lstStyle/>
        <a:p>
          <a:endParaRPr lang="en-GB"/>
        </a:p>
      </dgm:t>
    </dgm:pt>
    <dgm:pt modelId="{85D24167-C2ED-4F78-ADE7-F00265179878}" type="sibTrans" cxnId="{DBF6748D-4A58-4598-873F-5799CD013571}">
      <dgm:prSet/>
      <dgm:spPr/>
      <dgm:t>
        <a:bodyPr/>
        <a:lstStyle/>
        <a:p>
          <a:endParaRPr lang="en-GB"/>
        </a:p>
      </dgm:t>
    </dgm:pt>
    <dgm:pt modelId="{5733CBC6-8CBC-4687-8450-65A7AD3E240B}">
      <dgm:prSet phldrT="[Text]" custT="1"/>
      <dgm:spPr/>
      <dgm:t>
        <a:bodyPr/>
        <a:lstStyle/>
        <a:p>
          <a:r>
            <a:rPr lang="en-GB" sz="2900">
              <a:latin typeface="Georgia" panose="02040502050405020303" pitchFamily="18" charset="0"/>
            </a:rPr>
            <a:t>Abstract </a:t>
          </a:r>
        </a:p>
        <a:p>
          <a:r>
            <a:rPr lang="en-GB" sz="2400">
              <a:latin typeface="Georgia" panose="02040502050405020303" pitchFamily="18" charset="0"/>
            </a:rPr>
            <a:t>The SYMBOLIC</a:t>
          </a:r>
        </a:p>
      </dgm:t>
    </dgm:pt>
    <dgm:pt modelId="{151EEAAD-87C5-4E2C-81B8-E675E33DDEE4}" type="parTrans" cxnId="{FB848E85-09DB-4FC5-8DB9-5AA991D990C6}">
      <dgm:prSet/>
      <dgm:spPr/>
      <dgm:t>
        <a:bodyPr/>
        <a:lstStyle/>
        <a:p>
          <a:endParaRPr lang="en-GB"/>
        </a:p>
      </dgm:t>
    </dgm:pt>
    <dgm:pt modelId="{06115ADA-6305-4FBA-B0D2-612D4914DBE4}" type="sibTrans" cxnId="{FB848E85-09DB-4FC5-8DB9-5AA991D990C6}">
      <dgm:prSet/>
      <dgm:spPr/>
      <dgm:t>
        <a:bodyPr/>
        <a:lstStyle/>
        <a:p>
          <a:endParaRPr lang="en-GB"/>
        </a:p>
      </dgm:t>
    </dgm:pt>
    <dgm:pt modelId="{DB403FFF-F5BC-4E5F-B0BD-8B8CD183F2AA}">
      <dgm:prSet phldrT="[Text]" custT="1"/>
      <dgm:spPr/>
      <dgm:t>
        <a:bodyPr/>
        <a:lstStyle/>
        <a:p>
          <a:r>
            <a:rPr lang="en-GB" sz="2900">
              <a:latin typeface="Georgia" panose="02040502050405020303" pitchFamily="18" charset="0"/>
            </a:rPr>
            <a:t>Pictorial  </a:t>
          </a:r>
        </a:p>
        <a:p>
          <a:r>
            <a:rPr lang="en-GB" sz="2400">
              <a:latin typeface="Georgia" panose="02040502050405020303" pitchFamily="18" charset="0"/>
            </a:rPr>
            <a:t>The SEEING</a:t>
          </a:r>
        </a:p>
      </dgm:t>
    </dgm:pt>
    <dgm:pt modelId="{E0A32AED-72D2-40BE-8330-0C4AB1A1D6B7}" type="parTrans" cxnId="{7CA67692-B02D-4581-BAEB-8E6498FBFB5D}">
      <dgm:prSet/>
      <dgm:spPr/>
      <dgm:t>
        <a:bodyPr/>
        <a:lstStyle/>
        <a:p>
          <a:endParaRPr lang="en-GB"/>
        </a:p>
      </dgm:t>
    </dgm:pt>
    <dgm:pt modelId="{4B7B7ADE-8A32-4684-894D-D3113DBCE64E}" type="sibTrans" cxnId="{7CA67692-B02D-4581-BAEB-8E6498FBFB5D}">
      <dgm:prSet/>
      <dgm:spPr/>
      <dgm:t>
        <a:bodyPr/>
        <a:lstStyle/>
        <a:p>
          <a:endParaRPr lang="en-GB"/>
        </a:p>
      </dgm:t>
    </dgm:pt>
    <dgm:pt modelId="{F1338D6B-8E2E-4658-864A-B8041621B140}" type="pres">
      <dgm:prSet presAssocID="{EC534ECE-A122-450F-B186-343D1BA76FA8}" presName="Name0" presStyleCnt="0">
        <dgm:presLayoutVars>
          <dgm:dir/>
          <dgm:resizeHandles val="exact"/>
        </dgm:presLayoutVars>
      </dgm:prSet>
      <dgm:spPr/>
      <dgm:t>
        <a:bodyPr/>
        <a:lstStyle/>
        <a:p>
          <a:endParaRPr lang="en-US"/>
        </a:p>
      </dgm:t>
    </dgm:pt>
    <dgm:pt modelId="{8EB2D3D2-6BA2-4201-9C11-6AB10FB67C04}" type="pres">
      <dgm:prSet presAssocID="{003914E8-0052-48E0-9EF0-44637E375D45}" presName="node" presStyleLbl="node1" presStyleIdx="0" presStyleCnt="3">
        <dgm:presLayoutVars>
          <dgm:bulletEnabled val="1"/>
        </dgm:presLayoutVars>
      </dgm:prSet>
      <dgm:spPr/>
      <dgm:t>
        <a:bodyPr/>
        <a:lstStyle/>
        <a:p>
          <a:endParaRPr lang="en-US"/>
        </a:p>
      </dgm:t>
    </dgm:pt>
    <dgm:pt modelId="{980BDCCE-DC8F-48E9-A48C-15EDFA0B3AA0}" type="pres">
      <dgm:prSet presAssocID="{85D24167-C2ED-4F78-ADE7-F00265179878}" presName="sibTrans" presStyleLbl="sibTrans2D1" presStyleIdx="0" presStyleCnt="3" custLinFactNeighborX="25762" custLinFactNeighborY="-36622"/>
      <dgm:spPr/>
      <dgm:t>
        <a:bodyPr/>
        <a:lstStyle/>
        <a:p>
          <a:endParaRPr lang="en-US"/>
        </a:p>
      </dgm:t>
    </dgm:pt>
    <dgm:pt modelId="{6A2FE006-559F-47E6-A189-0616E7651A40}" type="pres">
      <dgm:prSet presAssocID="{85D24167-C2ED-4F78-ADE7-F00265179878}" presName="connectorText" presStyleLbl="sibTrans2D1" presStyleIdx="0" presStyleCnt="3"/>
      <dgm:spPr/>
      <dgm:t>
        <a:bodyPr/>
        <a:lstStyle/>
        <a:p>
          <a:endParaRPr lang="en-US"/>
        </a:p>
      </dgm:t>
    </dgm:pt>
    <dgm:pt modelId="{E62582B8-156F-4D36-8633-33E2E9455191}" type="pres">
      <dgm:prSet presAssocID="{5733CBC6-8CBC-4687-8450-65A7AD3E240B}" presName="node" presStyleLbl="node1" presStyleIdx="1" presStyleCnt="3" custScaleX="104337">
        <dgm:presLayoutVars>
          <dgm:bulletEnabled val="1"/>
        </dgm:presLayoutVars>
      </dgm:prSet>
      <dgm:spPr/>
      <dgm:t>
        <a:bodyPr/>
        <a:lstStyle/>
        <a:p>
          <a:endParaRPr lang="en-US"/>
        </a:p>
      </dgm:t>
    </dgm:pt>
    <dgm:pt modelId="{B6C0D541-C532-456F-AB86-748A3AB8B298}" type="pres">
      <dgm:prSet presAssocID="{06115ADA-6305-4FBA-B0D2-612D4914DBE4}" presName="sibTrans" presStyleLbl="sibTrans2D1" presStyleIdx="1" presStyleCnt="3"/>
      <dgm:spPr/>
      <dgm:t>
        <a:bodyPr/>
        <a:lstStyle/>
        <a:p>
          <a:endParaRPr lang="en-US"/>
        </a:p>
      </dgm:t>
    </dgm:pt>
    <dgm:pt modelId="{EF74C37E-EED6-4C0E-9C82-5A57F977E874}" type="pres">
      <dgm:prSet presAssocID="{06115ADA-6305-4FBA-B0D2-612D4914DBE4}" presName="connectorText" presStyleLbl="sibTrans2D1" presStyleIdx="1" presStyleCnt="3"/>
      <dgm:spPr/>
      <dgm:t>
        <a:bodyPr/>
        <a:lstStyle/>
        <a:p>
          <a:endParaRPr lang="en-US"/>
        </a:p>
      </dgm:t>
    </dgm:pt>
    <dgm:pt modelId="{47ACFE71-4099-46EF-9451-F07D62AC51EB}" type="pres">
      <dgm:prSet presAssocID="{DB403FFF-F5BC-4E5F-B0BD-8B8CD183F2AA}" presName="node" presStyleLbl="node1" presStyleIdx="2" presStyleCnt="3">
        <dgm:presLayoutVars>
          <dgm:bulletEnabled val="1"/>
        </dgm:presLayoutVars>
      </dgm:prSet>
      <dgm:spPr/>
      <dgm:t>
        <a:bodyPr/>
        <a:lstStyle/>
        <a:p>
          <a:endParaRPr lang="en-US"/>
        </a:p>
      </dgm:t>
    </dgm:pt>
    <dgm:pt modelId="{20EBAD5B-5A3C-4F23-83C5-DDDC10AC35EF}" type="pres">
      <dgm:prSet presAssocID="{4B7B7ADE-8A32-4684-894D-D3113DBCE64E}" presName="sibTrans" presStyleLbl="sibTrans2D1" presStyleIdx="2" presStyleCnt="3" custLinFactNeighborX="-30721" custLinFactNeighborY="-33369"/>
      <dgm:spPr/>
      <dgm:t>
        <a:bodyPr/>
        <a:lstStyle/>
        <a:p>
          <a:endParaRPr lang="en-US"/>
        </a:p>
      </dgm:t>
    </dgm:pt>
    <dgm:pt modelId="{74F1398F-1E74-456D-ADC2-E6153E298B75}" type="pres">
      <dgm:prSet presAssocID="{4B7B7ADE-8A32-4684-894D-D3113DBCE64E}" presName="connectorText" presStyleLbl="sibTrans2D1" presStyleIdx="2" presStyleCnt="3"/>
      <dgm:spPr/>
      <dgm:t>
        <a:bodyPr/>
        <a:lstStyle/>
        <a:p>
          <a:endParaRPr lang="en-US"/>
        </a:p>
      </dgm:t>
    </dgm:pt>
  </dgm:ptLst>
  <dgm:cxnLst>
    <dgm:cxn modelId="{DBF6748D-4A58-4598-873F-5799CD013571}" srcId="{EC534ECE-A122-450F-B186-343D1BA76FA8}" destId="{003914E8-0052-48E0-9EF0-44637E375D45}" srcOrd="0" destOrd="0" parTransId="{9F429408-5C6D-48C4-9DFC-1D58966F4B43}" sibTransId="{85D24167-C2ED-4F78-ADE7-F00265179878}"/>
    <dgm:cxn modelId="{DFD14A41-7EDA-4A55-A4A9-E2322FC80390}" type="presOf" srcId="{EC534ECE-A122-450F-B186-343D1BA76FA8}" destId="{F1338D6B-8E2E-4658-864A-B8041621B140}" srcOrd="0" destOrd="0" presId="urn:microsoft.com/office/officeart/2005/8/layout/cycle7"/>
    <dgm:cxn modelId="{4A2D04CE-88C1-40DC-BA4F-CFCF3DF0C9EB}" type="presOf" srcId="{4B7B7ADE-8A32-4684-894D-D3113DBCE64E}" destId="{74F1398F-1E74-456D-ADC2-E6153E298B75}" srcOrd="1" destOrd="0" presId="urn:microsoft.com/office/officeart/2005/8/layout/cycle7"/>
    <dgm:cxn modelId="{FB848E85-09DB-4FC5-8DB9-5AA991D990C6}" srcId="{EC534ECE-A122-450F-B186-343D1BA76FA8}" destId="{5733CBC6-8CBC-4687-8450-65A7AD3E240B}" srcOrd="1" destOrd="0" parTransId="{151EEAAD-87C5-4E2C-81B8-E675E33DDEE4}" sibTransId="{06115ADA-6305-4FBA-B0D2-612D4914DBE4}"/>
    <dgm:cxn modelId="{62385E15-31CB-4DC5-8465-16AFDA2BB652}" type="presOf" srcId="{85D24167-C2ED-4F78-ADE7-F00265179878}" destId="{6A2FE006-559F-47E6-A189-0616E7651A40}" srcOrd="1" destOrd="0" presId="urn:microsoft.com/office/officeart/2005/8/layout/cycle7"/>
    <dgm:cxn modelId="{7CA67692-B02D-4581-BAEB-8E6498FBFB5D}" srcId="{EC534ECE-A122-450F-B186-343D1BA76FA8}" destId="{DB403FFF-F5BC-4E5F-B0BD-8B8CD183F2AA}" srcOrd="2" destOrd="0" parTransId="{E0A32AED-72D2-40BE-8330-0C4AB1A1D6B7}" sibTransId="{4B7B7ADE-8A32-4684-894D-D3113DBCE64E}"/>
    <dgm:cxn modelId="{E3C85782-7A96-4581-846E-97E0D6CF4E23}" type="presOf" srcId="{5733CBC6-8CBC-4687-8450-65A7AD3E240B}" destId="{E62582B8-156F-4D36-8633-33E2E9455191}" srcOrd="0" destOrd="0" presId="urn:microsoft.com/office/officeart/2005/8/layout/cycle7"/>
    <dgm:cxn modelId="{A5EC8BC6-D8DC-434F-8FC9-0EC49E00F674}" type="presOf" srcId="{06115ADA-6305-4FBA-B0D2-612D4914DBE4}" destId="{B6C0D541-C532-456F-AB86-748A3AB8B298}" srcOrd="0" destOrd="0" presId="urn:microsoft.com/office/officeart/2005/8/layout/cycle7"/>
    <dgm:cxn modelId="{35DEC72A-73DD-4374-8F5B-315722917719}" type="presOf" srcId="{DB403FFF-F5BC-4E5F-B0BD-8B8CD183F2AA}" destId="{47ACFE71-4099-46EF-9451-F07D62AC51EB}" srcOrd="0" destOrd="0" presId="urn:microsoft.com/office/officeart/2005/8/layout/cycle7"/>
    <dgm:cxn modelId="{56FF83D2-01F5-4E86-9B20-4D3F192A107A}" type="presOf" srcId="{06115ADA-6305-4FBA-B0D2-612D4914DBE4}" destId="{EF74C37E-EED6-4C0E-9C82-5A57F977E874}" srcOrd="1" destOrd="0" presId="urn:microsoft.com/office/officeart/2005/8/layout/cycle7"/>
    <dgm:cxn modelId="{80A178E0-DC11-4B98-B44D-8D551C8C96D2}" type="presOf" srcId="{4B7B7ADE-8A32-4684-894D-D3113DBCE64E}" destId="{20EBAD5B-5A3C-4F23-83C5-DDDC10AC35EF}" srcOrd="0" destOrd="0" presId="urn:microsoft.com/office/officeart/2005/8/layout/cycle7"/>
    <dgm:cxn modelId="{1BF12532-DC04-40D8-A89B-DC030E4DC0C9}" type="presOf" srcId="{003914E8-0052-48E0-9EF0-44637E375D45}" destId="{8EB2D3D2-6BA2-4201-9C11-6AB10FB67C04}" srcOrd="0" destOrd="0" presId="urn:microsoft.com/office/officeart/2005/8/layout/cycle7"/>
    <dgm:cxn modelId="{585CF78D-240C-47B9-8F48-36EF55EC2459}" type="presOf" srcId="{85D24167-C2ED-4F78-ADE7-F00265179878}" destId="{980BDCCE-DC8F-48E9-A48C-15EDFA0B3AA0}" srcOrd="0" destOrd="0" presId="urn:microsoft.com/office/officeart/2005/8/layout/cycle7"/>
    <dgm:cxn modelId="{F43D535B-D9BD-4A1E-9DB6-FAC82E86A4BF}" type="presParOf" srcId="{F1338D6B-8E2E-4658-864A-B8041621B140}" destId="{8EB2D3D2-6BA2-4201-9C11-6AB10FB67C04}" srcOrd="0" destOrd="0" presId="urn:microsoft.com/office/officeart/2005/8/layout/cycle7"/>
    <dgm:cxn modelId="{FBE517BF-F619-4DBF-B563-006F1FC973BE}" type="presParOf" srcId="{F1338D6B-8E2E-4658-864A-B8041621B140}" destId="{980BDCCE-DC8F-48E9-A48C-15EDFA0B3AA0}" srcOrd="1" destOrd="0" presId="urn:microsoft.com/office/officeart/2005/8/layout/cycle7"/>
    <dgm:cxn modelId="{C45DFC43-09BC-40D3-95E0-8B5CF64AC3FE}" type="presParOf" srcId="{980BDCCE-DC8F-48E9-A48C-15EDFA0B3AA0}" destId="{6A2FE006-559F-47E6-A189-0616E7651A40}" srcOrd="0" destOrd="0" presId="urn:microsoft.com/office/officeart/2005/8/layout/cycle7"/>
    <dgm:cxn modelId="{FED7D23D-95D6-4332-82BE-45053D8BAD95}" type="presParOf" srcId="{F1338D6B-8E2E-4658-864A-B8041621B140}" destId="{E62582B8-156F-4D36-8633-33E2E9455191}" srcOrd="2" destOrd="0" presId="urn:microsoft.com/office/officeart/2005/8/layout/cycle7"/>
    <dgm:cxn modelId="{035B3A26-80FE-47EA-A387-711DCA7681CB}" type="presParOf" srcId="{F1338D6B-8E2E-4658-864A-B8041621B140}" destId="{B6C0D541-C532-456F-AB86-748A3AB8B298}" srcOrd="3" destOrd="0" presId="urn:microsoft.com/office/officeart/2005/8/layout/cycle7"/>
    <dgm:cxn modelId="{7DE9FD8C-6B68-4815-93C4-8D6B0B42392D}" type="presParOf" srcId="{B6C0D541-C532-456F-AB86-748A3AB8B298}" destId="{EF74C37E-EED6-4C0E-9C82-5A57F977E874}" srcOrd="0" destOrd="0" presId="urn:microsoft.com/office/officeart/2005/8/layout/cycle7"/>
    <dgm:cxn modelId="{B16B4CA0-804D-43C4-B356-1CA87B89A4F4}" type="presParOf" srcId="{F1338D6B-8E2E-4658-864A-B8041621B140}" destId="{47ACFE71-4099-46EF-9451-F07D62AC51EB}" srcOrd="4" destOrd="0" presId="urn:microsoft.com/office/officeart/2005/8/layout/cycle7"/>
    <dgm:cxn modelId="{FEFD7023-548F-4B22-B749-DF0A2C827F55}" type="presParOf" srcId="{F1338D6B-8E2E-4658-864A-B8041621B140}" destId="{20EBAD5B-5A3C-4F23-83C5-DDDC10AC35EF}" srcOrd="5" destOrd="0" presId="urn:microsoft.com/office/officeart/2005/8/layout/cycle7"/>
    <dgm:cxn modelId="{CEFF4DBB-331A-45A0-BCB9-CEC496620FDA}" type="presParOf" srcId="{20EBAD5B-5A3C-4F23-83C5-DDDC10AC35EF}" destId="{74F1398F-1E74-456D-ADC2-E6153E298B7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D1935-8769-453A-AF4D-1644C3C0D514}">
      <dsp:nvSpPr>
        <dsp:cNvPr id="0" name=""/>
        <dsp:cNvSpPr/>
      </dsp:nvSpPr>
      <dsp:spPr>
        <a:xfrm rot="16200000">
          <a:off x="-1201336" y="775780"/>
          <a:ext cx="5312799" cy="1632566"/>
        </a:xfrm>
        <a:prstGeom prst="rightArrow">
          <a:avLst/>
        </a:prstGeom>
        <a:solidFill>
          <a:srgbClr val="D12149"/>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2D3D2-6BA2-4201-9C11-6AB10FB67C04}">
      <dsp:nvSpPr>
        <dsp:cNvPr id="0" name=""/>
        <dsp:cNvSpPr/>
      </dsp:nvSpPr>
      <dsp:spPr>
        <a:xfrm>
          <a:off x="2086257" y="1284"/>
          <a:ext cx="2400172" cy="120008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a:latin typeface="Georgia" panose="02040502050405020303" pitchFamily="18" charset="0"/>
            </a:rPr>
            <a:t>Concrete</a:t>
          </a:r>
          <a:r>
            <a:rPr lang="en-GB" sz="3100" kern="1200">
              <a:latin typeface="Georgia" panose="02040502050405020303" pitchFamily="18" charset="0"/>
            </a:rPr>
            <a:t> </a:t>
          </a:r>
        </a:p>
        <a:p>
          <a:pPr lvl="0" algn="ctr" defTabSz="1289050">
            <a:lnSpc>
              <a:spcPct val="90000"/>
            </a:lnSpc>
            <a:spcBef>
              <a:spcPct val="0"/>
            </a:spcBef>
            <a:spcAft>
              <a:spcPct val="35000"/>
            </a:spcAft>
          </a:pPr>
          <a:r>
            <a:rPr lang="en-GB" sz="2400" kern="1200">
              <a:latin typeface="Georgia" panose="02040502050405020303" pitchFamily="18" charset="0"/>
            </a:rPr>
            <a:t>The DOING</a:t>
          </a:r>
        </a:p>
      </dsp:txBody>
      <dsp:txXfrm>
        <a:off x="2121406" y="36433"/>
        <a:ext cx="2329874" cy="1129788"/>
      </dsp:txXfrm>
    </dsp:sp>
    <dsp:sp modelId="{980BDCCE-DC8F-48E9-A48C-15EDFA0B3AA0}">
      <dsp:nvSpPr>
        <dsp:cNvPr id="0" name=""/>
        <dsp:cNvSpPr/>
      </dsp:nvSpPr>
      <dsp:spPr>
        <a:xfrm rot="3600000">
          <a:off x="3984155" y="1953579"/>
          <a:ext cx="1208737" cy="420030"/>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a:off x="4110164" y="2037585"/>
        <a:ext cx="956719" cy="252018"/>
      </dsp:txXfrm>
    </dsp:sp>
    <dsp:sp modelId="{E62582B8-156F-4D36-8633-33E2E9455191}">
      <dsp:nvSpPr>
        <dsp:cNvPr id="0" name=""/>
        <dsp:cNvSpPr/>
      </dsp:nvSpPr>
      <dsp:spPr>
        <a:xfrm>
          <a:off x="4015781" y="3433466"/>
          <a:ext cx="2504268" cy="120008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a:latin typeface="Georgia" panose="02040502050405020303" pitchFamily="18" charset="0"/>
            </a:rPr>
            <a:t>Abstract </a:t>
          </a:r>
        </a:p>
        <a:p>
          <a:pPr lvl="0" algn="ctr" defTabSz="1289050">
            <a:lnSpc>
              <a:spcPct val="90000"/>
            </a:lnSpc>
            <a:spcBef>
              <a:spcPct val="0"/>
            </a:spcBef>
            <a:spcAft>
              <a:spcPct val="35000"/>
            </a:spcAft>
          </a:pPr>
          <a:r>
            <a:rPr lang="en-GB" sz="2400" kern="1200">
              <a:latin typeface="Georgia" panose="02040502050405020303" pitchFamily="18" charset="0"/>
            </a:rPr>
            <a:t>The SYMBOLIC</a:t>
          </a:r>
        </a:p>
      </dsp:txBody>
      <dsp:txXfrm>
        <a:off x="4050930" y="3468615"/>
        <a:ext cx="2433970" cy="1129788"/>
      </dsp:txXfrm>
    </dsp:sp>
    <dsp:sp modelId="{B6C0D541-C532-456F-AB86-748A3AB8B298}">
      <dsp:nvSpPr>
        <dsp:cNvPr id="0" name=""/>
        <dsp:cNvSpPr/>
      </dsp:nvSpPr>
      <dsp:spPr>
        <a:xfrm rot="10800000">
          <a:off x="2655951" y="3823494"/>
          <a:ext cx="1208737" cy="420030"/>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rot="10800000">
        <a:off x="2781960" y="3907500"/>
        <a:ext cx="956719" cy="252018"/>
      </dsp:txXfrm>
    </dsp:sp>
    <dsp:sp modelId="{47ACFE71-4099-46EF-9451-F07D62AC51EB}">
      <dsp:nvSpPr>
        <dsp:cNvPr id="0" name=""/>
        <dsp:cNvSpPr/>
      </dsp:nvSpPr>
      <dsp:spPr>
        <a:xfrm>
          <a:off x="104686" y="3433466"/>
          <a:ext cx="2400172" cy="120008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a:latin typeface="Georgia" panose="02040502050405020303" pitchFamily="18" charset="0"/>
            </a:rPr>
            <a:t>Pictorial  </a:t>
          </a:r>
        </a:p>
        <a:p>
          <a:pPr lvl="0" algn="ctr" defTabSz="1289050">
            <a:lnSpc>
              <a:spcPct val="90000"/>
            </a:lnSpc>
            <a:spcBef>
              <a:spcPct val="0"/>
            </a:spcBef>
            <a:spcAft>
              <a:spcPct val="35000"/>
            </a:spcAft>
          </a:pPr>
          <a:r>
            <a:rPr lang="en-GB" sz="2400" kern="1200">
              <a:latin typeface="Georgia" panose="02040502050405020303" pitchFamily="18" charset="0"/>
            </a:rPr>
            <a:t>The SEEING</a:t>
          </a:r>
        </a:p>
      </dsp:txBody>
      <dsp:txXfrm>
        <a:off x="139835" y="3468615"/>
        <a:ext cx="2329874" cy="1129788"/>
      </dsp:txXfrm>
    </dsp:sp>
    <dsp:sp modelId="{20EBAD5B-5A3C-4F23-83C5-DDDC10AC35EF}">
      <dsp:nvSpPr>
        <dsp:cNvPr id="0" name=""/>
        <dsp:cNvSpPr/>
      </dsp:nvSpPr>
      <dsp:spPr>
        <a:xfrm rot="18000000">
          <a:off x="1319853" y="1967243"/>
          <a:ext cx="1208737" cy="420030"/>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a:off x="1445862" y="2051249"/>
        <a:ext cx="956719" cy="2520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GB" dirty="0">
              <a:latin typeface="Georgia" panose="02040502050405020303" pitchFamily="18" charset="0"/>
            </a:endParaRPr>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4648252A-3B17-4EFA-B11F-B7224C3BA1C1}" type="datetimeFigureOut">
              <a:rPr lang="en-GB" smtClean="0">
                <a:latin typeface="Georgia" panose="02040502050405020303" pitchFamily="18" charset="0"/>
              </a:rPr>
              <a:t>11/10/2018</a:t>
            </a:fld>
            <a:endParaRPr lang="en-GB" dirty="0">
              <a:latin typeface="Georgia" panose="02040502050405020303" pitchFamily="18" charset="0"/>
            </a:endParaRPr>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en-GB" dirty="0">
              <a:latin typeface="Georgia" panose="02040502050405020303" pitchFamily="18" charset="0"/>
            </a:endParaRPr>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A5AAE287-DBF3-49C4-B8C8-FF8ED2128DAE}" type="slidenum">
              <a:rPr lang="en-GB" smtClean="0">
                <a:latin typeface="Georgia" panose="02040502050405020303" pitchFamily="18" charset="0"/>
              </a:rPr>
              <a:t>‹#›</a:t>
            </a:fld>
            <a:endParaRPr lang="en-GB" dirty="0">
              <a:latin typeface="Georgia" panose="02040502050405020303" pitchFamily="18" charset="0"/>
            </a:endParaRPr>
          </a:p>
        </p:txBody>
      </p:sp>
    </p:spTree>
    <p:extLst>
      <p:ext uri="{BB962C8B-B14F-4D97-AF65-F5344CB8AC3E}">
        <p14:creationId xmlns:p14="http://schemas.microsoft.com/office/powerpoint/2010/main" val="2484700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en-GB" dirty="0"/>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atin typeface="Georgia" panose="02040502050405020303" pitchFamily="18" charset="0"/>
              </a:defRPr>
            </a:lvl1pPr>
          </a:lstStyle>
          <a:p>
            <a:fld id="{C88D8C35-EC14-4109-BB04-37BAB076FC9B}" type="datetimeFigureOut">
              <a:rPr lang="en-GB" smtClean="0"/>
              <a:pPr/>
              <a:t>11/10/2018</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en-GB" dirty="0"/>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E078AEDB-55A6-468E-982A-20B0AA2830AF}" type="slidenum">
              <a:rPr lang="en-GB" smtClean="0"/>
              <a:pPr/>
              <a:t>‹#›</a:t>
            </a:fld>
            <a:endParaRPr lang="en-GB" dirty="0"/>
          </a:p>
        </p:txBody>
      </p:sp>
    </p:spTree>
    <p:extLst>
      <p:ext uri="{BB962C8B-B14F-4D97-AF65-F5344CB8AC3E}">
        <p14:creationId xmlns:p14="http://schemas.microsoft.com/office/powerpoint/2010/main" val="1338851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session is designed for schools new to the Mathematics Mastery (MM) approach, who may want to roll out aspects of MM across the school. This workshop focusses on developing success for all across all year groups. This underpins Mathematics Mastery’s core belief. This workshop should take approximately one hour to deliver.</a:t>
            </a:r>
          </a:p>
        </p:txBody>
      </p:sp>
      <p:sp>
        <p:nvSpPr>
          <p:cNvPr id="4" name="Slide Number Placeholder 3"/>
          <p:cNvSpPr>
            <a:spLocks noGrp="1"/>
          </p:cNvSpPr>
          <p:nvPr>
            <p:ph type="sldNum" sz="quarter" idx="10"/>
          </p:nvPr>
        </p:nvSpPr>
        <p:spPr/>
        <p:txBody>
          <a:bodyPr/>
          <a:lstStyle/>
          <a:p>
            <a:fld id="{165C11B8-8699-45E2-9687-64D94354A16D}"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82005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A3505A-1711-4A96-A68D-00496CB3FF77}"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92850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3-4 minutes</a:t>
            </a:r>
            <a:endParaRPr lang="en-GB" b="1" dirty="0"/>
          </a:p>
          <a:p>
            <a:pPr eaLnBrk="1" hangingPunct="1"/>
            <a:r>
              <a:rPr lang="en-GB" b="1" dirty="0"/>
              <a:t>Purpose: </a:t>
            </a:r>
            <a:r>
              <a:rPr lang="en-GB" b="0" dirty="0"/>
              <a:t>To</a:t>
            </a:r>
            <a:r>
              <a:rPr lang="en-GB" b="0" baseline="0" dirty="0"/>
              <a:t> e</a:t>
            </a:r>
            <a:r>
              <a:rPr lang="en-GB" b="0" dirty="0"/>
              <a:t>xplain</a:t>
            </a:r>
            <a:r>
              <a:rPr lang="en-GB" b="0" baseline="0" dirty="0"/>
              <a:t> the Dimensions of Depth. </a:t>
            </a:r>
          </a:p>
          <a:p>
            <a:pPr eaLnBrk="1" hangingPunct="1"/>
            <a:r>
              <a:rPr lang="en-GB" b="1" baseline="0" dirty="0"/>
              <a:t>Facilitation: </a:t>
            </a:r>
            <a:r>
              <a:rPr lang="en-GB" b="0" baseline="0" dirty="0"/>
              <a:t>Explain to participants that t</a:t>
            </a:r>
            <a:r>
              <a:rPr lang="en-GB" b="0" dirty="0"/>
              <a:t>hese Dimensions of Depth have not been picked arbitrarily</a:t>
            </a:r>
            <a:r>
              <a:rPr lang="en-GB" b="0" baseline="0" dirty="0"/>
              <a:t> but because, in order to solve problems (real-life or otherwise) effectively we need to engage each of these three principles. These are taken </a:t>
            </a:r>
            <a:r>
              <a:rPr lang="en-GB" baseline="0" dirty="0"/>
              <a:t>from Helen Drury’s book ‘Mastering Mathematics’ and were developed as a way of incorporating the answers to two key questions: </a:t>
            </a:r>
          </a:p>
          <a:p>
            <a:pPr marL="228600" indent="-228600" eaLnBrk="1" hangingPunct="1">
              <a:buAutoNum type="alphaLcPeriod"/>
            </a:pPr>
            <a:r>
              <a:rPr lang="en-GB" i="1" baseline="0" dirty="0"/>
              <a:t>What is standing in the way of ‘low attainers’ succeeding in maths/succeeding at problem solving? </a:t>
            </a:r>
          </a:p>
          <a:p>
            <a:pPr marL="228600" indent="-228600" eaLnBrk="1" hangingPunct="1">
              <a:buAutoNum type="alphaLcPeriod"/>
            </a:pPr>
            <a:r>
              <a:rPr lang="en-GB" i="1" baseline="0" dirty="0"/>
              <a:t>What are the mathematical working practices that high achieving mathematicians could do with strengthening further to be more adept at solving more sophisticated problems?</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research identified the following barriers: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1" baseline="0" dirty="0"/>
              <a:t>Struggling to verbalise their thoughts on maths </a:t>
            </a:r>
            <a:r>
              <a:rPr lang="en-GB" b="0" baseline="0" dirty="0"/>
              <a:t>(Language &amp; communication)</a:t>
            </a:r>
            <a:r>
              <a:rPr lang="en-GB" b="1" baseline="0" dirty="0"/>
              <a:t> </a:t>
            </a:r>
            <a:r>
              <a:rPr lang="en-GB" b="0" baseline="0" dirty="0"/>
              <a:t>Pupils deepen their understanding by explaining, justifying and by creating problems of their own.</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1" baseline="0" dirty="0"/>
              <a:t>Not being able to make sense of mathematical concepts in a meaningful way </a:t>
            </a:r>
            <a:r>
              <a:rPr lang="en-GB" b="0" baseline="0" dirty="0"/>
              <a:t>(Conceptual understanding)</a:t>
            </a:r>
            <a:r>
              <a:rPr lang="en-GB" b="1" baseline="0" dirty="0"/>
              <a:t>. </a:t>
            </a:r>
            <a:r>
              <a:rPr lang="en-GB" b="0" baseline="0" dirty="0"/>
              <a:t>Conceptual Understanding is about developing meaning through the use of multiple representations. Those representations include concrete objects, images, the abstract symbols including numerals that we use to record maths efficiently and, very importantly, the words and phrases in our mathematical vocabulary.</a:t>
            </a: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1" baseline="0" dirty="0"/>
              <a:t>Finding ‘thinking mathematically’ challenging</a:t>
            </a:r>
            <a:r>
              <a:rPr lang="en-GB" b="0" baseline="0" dirty="0"/>
              <a:t> (Mathematical thinking). Mathematical thinking relies on deep conceptual understanding and the ability to speak precisely using mathematical language in order to identify patterns, sort and compare and to make conjectures and generalisations about the maths being explored. </a:t>
            </a:r>
          </a:p>
          <a:p>
            <a:pPr marL="0" indent="0">
              <a:buNone/>
            </a:pPr>
            <a:r>
              <a:rPr lang="en-GB" baseline="0" dirty="0"/>
              <a:t>Whether struggling or excelling, all learners benefit from deepening their mathematical understanding through these three dimensions and they should be present in every single lesson. </a:t>
            </a:r>
          </a:p>
          <a:p>
            <a:pPr marL="0" indent="0">
              <a:buNone/>
            </a:pPr>
            <a:r>
              <a:rPr lang="en-GB" baseline="0" dirty="0"/>
              <a:t>Identify that the central triangle has not been referred to and link to the following slide.</a:t>
            </a:r>
          </a:p>
          <a:p>
            <a:pPr marL="0" indent="0">
              <a:buNone/>
            </a:pPr>
            <a:r>
              <a:rPr lang="en-GB" b="1" baseline="0" dirty="0"/>
              <a:t>Resources: </a:t>
            </a:r>
            <a:r>
              <a:rPr lang="en-GB" b="0" baseline="0" dirty="0"/>
              <a:t>none</a:t>
            </a:r>
            <a:endParaRPr lang="en-GB" b="1" baseline="0" dirty="0"/>
          </a:p>
        </p:txBody>
      </p:sp>
      <p:sp>
        <p:nvSpPr>
          <p:cNvPr id="4" name="Slide Number Placeholder 3"/>
          <p:cNvSpPr>
            <a:spLocks noGrp="1"/>
          </p:cNvSpPr>
          <p:nvPr>
            <p:ph type="sldNum" sz="quarter" idx="10"/>
          </p:nvPr>
        </p:nvSpPr>
        <p:spPr/>
        <p:txBody>
          <a:bodyPr/>
          <a:lstStyle/>
          <a:p>
            <a:fld id="{91C35508-CB27-49C7-AA0D-1D2405EA0AD2}" type="slidenum">
              <a:rPr lang="en-GB" smtClean="0"/>
              <a:t>11</a:t>
            </a:fld>
            <a:endParaRPr lang="en-GB"/>
          </a:p>
        </p:txBody>
      </p:sp>
    </p:spTree>
    <p:extLst>
      <p:ext uri="{BB962C8B-B14F-4D97-AF65-F5344CB8AC3E}">
        <p14:creationId xmlns:p14="http://schemas.microsoft.com/office/powerpoint/2010/main" val="312136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3-4 minutes</a:t>
            </a:r>
            <a:endParaRPr lang="en-GB" b="1" dirty="0"/>
          </a:p>
          <a:p>
            <a:pPr eaLnBrk="1" hangingPunct="1"/>
            <a:r>
              <a:rPr lang="en-GB" b="1" dirty="0"/>
              <a:t>Purpose: </a:t>
            </a:r>
            <a:r>
              <a:rPr lang="en-GB" b="0" dirty="0"/>
              <a:t>To</a:t>
            </a:r>
            <a:r>
              <a:rPr lang="en-GB" b="0" baseline="0" dirty="0"/>
              <a:t> e</a:t>
            </a:r>
            <a:r>
              <a:rPr lang="en-GB" b="0" dirty="0"/>
              <a:t>xplain</a:t>
            </a:r>
            <a:r>
              <a:rPr lang="en-GB" b="0" baseline="0" dirty="0"/>
              <a:t> the Dimensions of Depth. </a:t>
            </a:r>
          </a:p>
          <a:p>
            <a:pPr eaLnBrk="1" hangingPunct="1"/>
            <a:r>
              <a:rPr lang="en-GB" b="1" baseline="0" dirty="0"/>
              <a:t>Facilitation: </a:t>
            </a:r>
            <a:r>
              <a:rPr lang="en-GB" b="0" baseline="0" dirty="0"/>
              <a:t>Explain to participants that t</a:t>
            </a:r>
            <a:r>
              <a:rPr lang="en-GB" b="0" dirty="0"/>
              <a:t>hese Dimensions of Depth have not been picked arbitrarily</a:t>
            </a:r>
            <a:r>
              <a:rPr lang="en-GB" b="0" baseline="0" dirty="0"/>
              <a:t> but because, in order to solve problems (real-life or otherwise) effectively we need to engage each of these three principles. These are taken </a:t>
            </a:r>
            <a:r>
              <a:rPr lang="en-GB" baseline="0" dirty="0"/>
              <a:t>from Helen Drury’s book ‘Mastering Mathematics’ and were developed as a way of incorporating the answers to two key questions: </a:t>
            </a:r>
          </a:p>
          <a:p>
            <a:pPr marL="228600" indent="-228600" eaLnBrk="1" hangingPunct="1">
              <a:buAutoNum type="alphaLcPeriod"/>
            </a:pPr>
            <a:r>
              <a:rPr lang="en-GB" i="1" baseline="0" dirty="0"/>
              <a:t>What is standing in the way of ‘low attainers’ succeeding in maths/succeeding at problem solving? </a:t>
            </a:r>
          </a:p>
          <a:p>
            <a:pPr marL="228600" indent="-228600" eaLnBrk="1" hangingPunct="1">
              <a:buAutoNum type="alphaLcPeriod"/>
            </a:pPr>
            <a:r>
              <a:rPr lang="en-GB" i="1" baseline="0" dirty="0"/>
              <a:t>What are the mathematical working practices that high achieving mathematicians could do with strengthening further to be more adept at solving more sophisticated problems?</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research identified the following barriers: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1" baseline="0" dirty="0"/>
              <a:t>Struggling to verbalise their thoughts on maths </a:t>
            </a:r>
            <a:r>
              <a:rPr lang="en-GB" b="0" baseline="0" dirty="0"/>
              <a:t>(Language &amp; communication)</a:t>
            </a:r>
            <a:r>
              <a:rPr lang="en-GB" b="1" baseline="0" dirty="0"/>
              <a:t> </a:t>
            </a:r>
            <a:r>
              <a:rPr lang="en-GB" b="0" baseline="0" dirty="0"/>
              <a:t>Pupils deepen their understanding by explaining, justifying and by creating problems of their own.</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1" baseline="0" dirty="0"/>
              <a:t>Not being able to make sense of mathematical concepts in a meaningful way </a:t>
            </a:r>
            <a:r>
              <a:rPr lang="en-GB" b="0" baseline="0" dirty="0"/>
              <a:t>(Conceptual understanding)</a:t>
            </a:r>
            <a:r>
              <a:rPr lang="en-GB" b="1" baseline="0" dirty="0"/>
              <a:t>. </a:t>
            </a:r>
            <a:r>
              <a:rPr lang="en-GB" b="0" baseline="0" dirty="0"/>
              <a:t>Conceptual Understanding is about developing meaning through the use of multiple representations. Those representations include concrete objects, images, the abstract symbols including numerals that we use to record maths efficiently and, very importantly, the words and phrases in our mathematical vocabulary.</a:t>
            </a: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1" baseline="0" dirty="0"/>
              <a:t>Finding ‘thinking mathematically’ challenging</a:t>
            </a:r>
            <a:r>
              <a:rPr lang="en-GB" b="0" baseline="0" dirty="0"/>
              <a:t> (Mathematical thinking). Mathematical thinking relies on deep conceptual understanding and the ability to speak precisely using mathematical language in order to identify patterns, sort and compare and to make conjectures and generalisations about the maths being explored. </a:t>
            </a:r>
          </a:p>
          <a:p>
            <a:pPr marL="0" indent="0">
              <a:buNone/>
            </a:pPr>
            <a:r>
              <a:rPr lang="en-GB" baseline="0" dirty="0"/>
              <a:t>Whether struggling or excelling, all learners benefit from deepening their mathematical understanding through these three dimensions and they should be present in every single lesson. </a:t>
            </a:r>
          </a:p>
          <a:p>
            <a:pPr marL="0" indent="0">
              <a:buNone/>
            </a:pPr>
            <a:r>
              <a:rPr lang="en-GB" baseline="0" dirty="0"/>
              <a:t>Identify that the central triangle has not been referred to and link to the following slide.</a:t>
            </a:r>
          </a:p>
          <a:p>
            <a:pPr marL="0" indent="0">
              <a:buNone/>
            </a:pPr>
            <a:r>
              <a:rPr lang="en-GB" b="1" baseline="0" dirty="0"/>
              <a:t>Resources: </a:t>
            </a:r>
            <a:r>
              <a:rPr lang="en-GB" b="0" baseline="0" dirty="0"/>
              <a:t>none</a:t>
            </a:r>
            <a:endParaRPr lang="en-GB" b="1" baseline="0" dirty="0"/>
          </a:p>
        </p:txBody>
      </p:sp>
      <p:sp>
        <p:nvSpPr>
          <p:cNvPr id="4" name="Slide Number Placeholder 3"/>
          <p:cNvSpPr>
            <a:spLocks noGrp="1"/>
          </p:cNvSpPr>
          <p:nvPr>
            <p:ph type="sldNum" sz="quarter" idx="10"/>
          </p:nvPr>
        </p:nvSpPr>
        <p:spPr/>
        <p:txBody>
          <a:bodyPr/>
          <a:lstStyle/>
          <a:p>
            <a:fld id="{91C35508-CB27-49C7-AA0D-1D2405EA0AD2}" type="slidenum">
              <a:rPr lang="en-GB" smtClean="0"/>
              <a:t>12</a:t>
            </a:fld>
            <a:endParaRPr lang="en-GB"/>
          </a:p>
        </p:txBody>
      </p:sp>
    </p:spTree>
    <p:extLst>
      <p:ext uri="{BB962C8B-B14F-4D97-AF65-F5344CB8AC3E}">
        <p14:creationId xmlns:p14="http://schemas.microsoft.com/office/powerpoint/2010/main" val="3018763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2-3 minutes</a:t>
            </a:r>
            <a:endParaRPr lang="en-GB" b="1" dirty="0"/>
          </a:p>
          <a:p>
            <a:pPr eaLnBrk="1" hangingPunct="1"/>
            <a:r>
              <a:rPr lang="en-GB" b="1" dirty="0"/>
              <a:t>Purpose: </a:t>
            </a:r>
            <a:r>
              <a:rPr lang="en-GB" b="0" dirty="0"/>
              <a:t>To</a:t>
            </a:r>
            <a:r>
              <a:rPr lang="en-GB" b="0" baseline="0" dirty="0"/>
              <a:t> explore Language and Communication</a:t>
            </a:r>
          </a:p>
          <a:p>
            <a:pPr eaLnBrk="1" hangingPunct="1"/>
            <a:r>
              <a:rPr lang="en-GB" b="1" baseline="0" dirty="0"/>
              <a:t>Facilitation: </a:t>
            </a:r>
            <a:r>
              <a:rPr lang="en-GB" b="0" baseline="0" dirty="0"/>
              <a:t>Explain that the Dimensions of Depth are deeply intertwined and that it is somewhat artificial to separate them.</a:t>
            </a:r>
            <a:r>
              <a:rPr lang="en-GB" b="1" baseline="0" dirty="0"/>
              <a:t> </a:t>
            </a:r>
            <a:r>
              <a:rPr lang="en-GB" b="0" baseline="0" dirty="0"/>
              <a:t>However, in order to think about the strategies we can use to support pupils, it helps to talk about each one separately and we’re going to start with language for two reasons:</a:t>
            </a:r>
          </a:p>
          <a:p>
            <a:pPr marL="171450" indent="-171450" eaLnBrk="1" hangingPunct="1">
              <a:buFont typeface="Arial" panose="020B0604020202020204" pitchFamily="34" charset="0"/>
              <a:buChar char="•"/>
            </a:pPr>
            <a:r>
              <a:rPr lang="en-GB" b="0" baseline="0" dirty="0"/>
              <a:t>It plays a large role in both conceptual understanding and the ability to think mathematically, as well as being a key feature of the problem solving process itself. </a:t>
            </a:r>
          </a:p>
          <a:p>
            <a:pPr marL="171450" indent="-171450" eaLnBrk="1" hangingPunct="1">
              <a:buFont typeface="Arial" panose="020B0604020202020204" pitchFamily="34" charset="0"/>
              <a:buChar char="•"/>
            </a:pPr>
            <a:r>
              <a:rPr lang="en-GB" b="0" baseline="0" dirty="0"/>
              <a:t>It is important that this aspect is focused on early when the programme is implemented.</a:t>
            </a:r>
          </a:p>
          <a:p>
            <a:pPr eaLnBrk="1" hangingPunct="1"/>
            <a:r>
              <a:rPr lang="en-GB" b="0" dirty="0"/>
              <a:t>We want to support pupils in their development of mathematical language because it is what allows them to reason.</a:t>
            </a:r>
            <a:endParaRPr lang="en-GB" b="0" baseline="0" dirty="0"/>
          </a:p>
          <a:p>
            <a:pPr eaLnBrk="1" hangingPunct="1"/>
            <a:r>
              <a:rPr lang="en-GB" b="1" dirty="0"/>
              <a:t>Resources:</a:t>
            </a:r>
            <a:r>
              <a:rPr lang="en-GB" b="1" baseline="0" dirty="0"/>
              <a:t> </a:t>
            </a:r>
            <a:r>
              <a:rPr lang="en-GB" b="0" baseline="0" dirty="0"/>
              <a:t>none</a:t>
            </a:r>
            <a:endParaRPr lang="en-GB" b="1"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470984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5A012D-1DED-488F-BB36-BED732347061}" type="slidenum">
              <a:rPr lang="en-GB" smtClean="0"/>
              <a:t>14</a:t>
            </a:fld>
            <a:endParaRPr lang="en-GB"/>
          </a:p>
        </p:txBody>
      </p:sp>
    </p:spTree>
    <p:extLst>
      <p:ext uri="{BB962C8B-B14F-4D97-AF65-F5344CB8AC3E}">
        <p14:creationId xmlns:p14="http://schemas.microsoft.com/office/powerpoint/2010/main" val="152144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2-3 minutes</a:t>
            </a:r>
            <a:endParaRPr lang="en-GB" b="1" dirty="0"/>
          </a:p>
          <a:p>
            <a:pPr eaLnBrk="1" hangingPunct="1"/>
            <a:r>
              <a:rPr lang="en-GB" b="1" dirty="0"/>
              <a:t>Purpose: </a:t>
            </a:r>
            <a:r>
              <a:rPr lang="en-GB" b="0" dirty="0"/>
              <a:t>To</a:t>
            </a:r>
            <a:r>
              <a:rPr lang="en-GB" b="0" baseline="0" dirty="0"/>
              <a:t> focus on specific key vocabulary</a:t>
            </a:r>
          </a:p>
          <a:p>
            <a:pPr eaLnBrk="1" hangingPunct="1"/>
            <a:r>
              <a:rPr lang="en-GB" b="1" baseline="0" dirty="0"/>
              <a:t>Facilitation: </a:t>
            </a:r>
            <a:r>
              <a:rPr lang="en-GB" b="0" dirty="0"/>
              <a:t>Invite teachers to ‘read’ each sentence and use the suggested vocabulary to describe the symbol </a:t>
            </a:r>
            <a:r>
              <a:rPr lang="en-GB" b="0" baseline="0" dirty="0"/>
              <a:t>‘=’. Allow a minute for discussion and then feed back. If not drawn out in discussion, highlight the following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ea typeface="+mn-ea"/>
                <a:cs typeface="+mn-cs"/>
              </a:rPr>
              <a:t>‘makes’ is</a:t>
            </a:r>
            <a:r>
              <a:rPr lang="en-GB" sz="1200" kern="1200" baseline="0" dirty="0">
                <a:solidFill>
                  <a:schemeClr val="tx1"/>
                </a:solidFill>
                <a:effectLst/>
                <a:ea typeface="+mn-ea"/>
                <a:cs typeface="+mn-cs"/>
              </a:rPr>
              <a:t> only really applicable to the first example.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effectLst/>
                <a:ea typeface="+mn-ea"/>
                <a:cs typeface="+mn-cs"/>
              </a:rPr>
              <a:t>Complete first animation – would ‘makes’ work now? Why not? Emphasise that makes only works in one direction. </a:t>
            </a:r>
          </a:p>
          <a:p>
            <a:pPr marL="171450" indent="-171450" eaLnBrk="1" hangingPunct="1">
              <a:buFont typeface="Arial" panose="020B0604020202020204" pitchFamily="34" charset="0"/>
              <a:buChar char="•"/>
            </a:pPr>
            <a:r>
              <a:rPr lang="en-GB" sz="1200" kern="1200" baseline="0" dirty="0">
                <a:solidFill>
                  <a:schemeClr val="tx1"/>
                </a:solidFill>
                <a:effectLst/>
                <a:ea typeface="+mn-ea"/>
                <a:cs typeface="+mn-cs"/>
              </a:rPr>
              <a:t>Equals feels awkward for all the other examples.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ea typeface="+mn-ea"/>
                <a:cs typeface="+mn-cs"/>
              </a:rPr>
              <a:t>Point out that it’s ‘is equal to’ that works best for all of the examples given because it establishes that equivalence goes both ways.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Pose this last calculation (animation 2) and allow</a:t>
            </a:r>
            <a:r>
              <a:rPr lang="en-GB" sz="1200" kern="1200" baseline="0" dirty="0">
                <a:solidFill>
                  <a:schemeClr val="tx1"/>
                </a:solidFill>
                <a:effectLst/>
                <a:ea typeface="+mn-ea"/>
                <a:cs typeface="+mn-cs"/>
              </a:rPr>
              <a:t> time for discussion as to how it might be solved using the language of equality. </a:t>
            </a:r>
            <a:r>
              <a:rPr lang="en-GB" sz="1200" kern="1200" dirty="0">
                <a:solidFill>
                  <a:schemeClr val="tx1"/>
                </a:solidFill>
                <a:effectLst/>
                <a:ea typeface="+mn-ea"/>
                <a:cs typeface="+mn-cs"/>
              </a:rPr>
              <a:t>It is</a:t>
            </a:r>
            <a:r>
              <a:rPr lang="en-GB" sz="1200" kern="1200" baseline="0" dirty="0">
                <a:solidFill>
                  <a:schemeClr val="tx1"/>
                </a:solidFill>
                <a:effectLst/>
                <a:ea typeface="+mn-ea"/>
                <a:cs typeface="+mn-cs"/>
              </a:rPr>
              <a:t> not necessary to solve the calculation: noticing that 26 is one less than 27 leads you to conclude that the missing value must be one more than 14 and the animated bar model supports the explanation of this. Developing pupils understanding around the meaning of the symbol ‘=’ will/should encourage pupils to interpret the calculation and then decide the most efficient way to solve it.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Resources: </a:t>
            </a:r>
            <a:r>
              <a:rPr lang="en-GB" b="0" baseline="0" dirty="0"/>
              <a:t>none</a:t>
            </a: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ea typeface="+mn-ea"/>
              <a:cs typeface="+mn-cs"/>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82D3-9EA0-47DF-BB4F-49DAE89AE890}"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264451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2-3 minutes</a:t>
            </a:r>
            <a:endParaRPr lang="en-GB" b="1" dirty="0"/>
          </a:p>
          <a:p>
            <a:pPr eaLnBrk="1" hangingPunct="1"/>
            <a:r>
              <a:rPr lang="en-GB" b="1" dirty="0"/>
              <a:t>Purpose: </a:t>
            </a:r>
            <a:r>
              <a:rPr lang="en-GB" b="0" dirty="0"/>
              <a:t>To</a:t>
            </a:r>
            <a:r>
              <a:rPr lang="en-GB" b="0" baseline="0" dirty="0"/>
              <a:t> focus on full sentence expectations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Facilitation: </a:t>
            </a:r>
            <a:r>
              <a:rPr lang="en-GB" sz="1200" b="0" kern="1200" baseline="0" dirty="0">
                <a:solidFill>
                  <a:srgbClr val="FF0000"/>
                </a:solidFill>
                <a:effectLst/>
                <a:ea typeface="+mn-ea"/>
                <a:cs typeface="+mn-cs"/>
              </a:rPr>
              <a:t>Explain that a</a:t>
            </a:r>
            <a:r>
              <a:rPr lang="en-GB" sz="1200" kern="1200" dirty="0">
                <a:solidFill>
                  <a:srgbClr val="FF0000"/>
                </a:solidFill>
                <a:effectLst/>
                <a:ea typeface="+mn-ea"/>
                <a:cs typeface="+mn-cs"/>
              </a:rPr>
              <a:t>dults must model and pupils must understand an expectation of always using the relevant correct mathematical language in sentences i.e. the key vocabulary for that lesson. Non-sentence answers often avoid using key vocabulary, which is then only heard when used by the teacher. </a:t>
            </a:r>
            <a:r>
              <a:rPr lang="en-GB" sz="1200" b="1" kern="1200" dirty="0">
                <a:solidFill>
                  <a:srgbClr val="FF0000"/>
                </a:solidFill>
                <a:effectLst/>
                <a:ea typeface="+mn-ea"/>
                <a:cs typeface="+mn-cs"/>
              </a:rPr>
              <a:t>Key vocabulary used in sentences allows understanding in context and pupils using </a:t>
            </a:r>
            <a:r>
              <a:rPr lang="en-GB" sz="1200" b="1" i="1" u="sng" kern="1200" dirty="0">
                <a:solidFill>
                  <a:srgbClr val="FF0000"/>
                </a:solidFill>
                <a:effectLst/>
                <a:ea typeface="+mn-ea"/>
                <a:cs typeface="+mn-cs"/>
              </a:rPr>
              <a:t>or just hearing</a:t>
            </a:r>
            <a:r>
              <a:rPr lang="en-GB" sz="1200" b="1" i="0" u="none" kern="1200" dirty="0">
                <a:solidFill>
                  <a:srgbClr val="FF0000"/>
                </a:solidFill>
                <a:effectLst/>
                <a:ea typeface="+mn-ea"/>
                <a:cs typeface="+mn-cs"/>
              </a:rPr>
              <a:t> this consistently will deepen their understanding.</a:t>
            </a:r>
            <a:r>
              <a:rPr lang="en-GB" sz="1200" kern="1200" dirty="0">
                <a:solidFill>
                  <a:srgbClr val="FF0000"/>
                </a:solidFill>
                <a:effectLst/>
                <a:ea typeface="+mn-ea"/>
                <a:cs typeface="+mn-cs"/>
              </a:rPr>
              <a:t> Best practice includes modelling and displaying sentence stems for new or tricky language. An example is provided.</a:t>
            </a:r>
          </a:p>
          <a:p>
            <a:r>
              <a:rPr lang="en-GB" sz="1200" kern="1200" dirty="0">
                <a:solidFill>
                  <a:srgbClr val="FF0000"/>
                </a:solidFill>
                <a:effectLst/>
                <a:ea typeface="+mn-ea"/>
                <a:cs typeface="+mn-cs"/>
              </a:rPr>
              <a:t>The image is a prompt for teachers to consider how they might use a non-verbal</a:t>
            </a:r>
            <a:r>
              <a:rPr lang="en-GB" sz="1200" kern="1200" baseline="0" dirty="0">
                <a:solidFill>
                  <a:srgbClr val="FF0000"/>
                </a:solidFill>
                <a:effectLst/>
                <a:ea typeface="+mn-ea"/>
                <a:cs typeface="+mn-cs"/>
              </a:rPr>
              <a:t> signal to prompt pupils to respond in a full sentence.</a:t>
            </a:r>
          </a:p>
          <a:p>
            <a:r>
              <a:rPr lang="en-GB" sz="1200" b="1" kern="1200" baseline="0" dirty="0">
                <a:solidFill>
                  <a:srgbClr val="FF0000"/>
                </a:solidFill>
                <a:effectLst/>
                <a:ea typeface="+mn-ea"/>
                <a:cs typeface="+mn-cs"/>
              </a:rPr>
              <a:t>Resources: </a:t>
            </a:r>
            <a:r>
              <a:rPr lang="en-GB" sz="1200" b="0" kern="1200" baseline="0" dirty="0">
                <a:solidFill>
                  <a:srgbClr val="FF0000"/>
                </a:solidFill>
                <a:effectLst/>
                <a:ea typeface="+mn-ea"/>
                <a:cs typeface="+mn-cs"/>
              </a:rPr>
              <a:t>none</a:t>
            </a:r>
            <a:endParaRPr lang="en-GB" sz="1200" b="1" kern="1200" dirty="0">
              <a:solidFill>
                <a:srgbClr val="FF0000"/>
              </a:solidFill>
              <a:effectLst/>
              <a:ea typeface="+mn-ea"/>
              <a:cs typeface="+mn-cs"/>
            </a:endParaRPr>
          </a:p>
          <a:p>
            <a:endParaRPr lang="en-GB" sz="1200" kern="1200" dirty="0">
              <a:solidFill>
                <a:srgbClr val="FF0000"/>
              </a:solidFill>
              <a:effectLst/>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979545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2-3 minutes</a:t>
            </a:r>
            <a:endParaRPr lang="en-GB" b="1" dirty="0"/>
          </a:p>
          <a:p>
            <a:pPr eaLnBrk="1" hangingPunct="1"/>
            <a:r>
              <a:rPr lang="en-GB" b="1" dirty="0"/>
              <a:t>Purpose: </a:t>
            </a:r>
            <a:r>
              <a:rPr lang="en-GB" b="0" dirty="0"/>
              <a:t>To</a:t>
            </a:r>
            <a:r>
              <a:rPr lang="en-GB" b="0" baseline="0" dirty="0"/>
              <a:t> introduce the Big Pictures</a:t>
            </a:r>
          </a:p>
          <a:p>
            <a:pPr eaLnBrk="1" hangingPunct="1"/>
            <a:r>
              <a:rPr lang="en-GB" b="1" baseline="0" dirty="0"/>
              <a:t>Facilitation: </a:t>
            </a:r>
            <a:r>
              <a:rPr lang="en-GB" b="0" dirty="0"/>
              <a:t>Explain</a:t>
            </a:r>
            <a:r>
              <a:rPr lang="en-GB" b="0" baseline="0" dirty="0"/>
              <a:t> that Big Pictures are provided as part of the materials. Share the opportunities these provide by allowing participants time to read the bullet points on the slide. </a:t>
            </a:r>
            <a:r>
              <a:rPr lang="en-GB" sz="1200" b="0" kern="1200" dirty="0">
                <a:solidFill>
                  <a:schemeClr val="tx1"/>
                </a:solidFill>
                <a:effectLst/>
                <a:latin typeface="Georgia" panose="02040502050405020303" pitchFamily="18" charset="0"/>
                <a:ea typeface="+mn-ea"/>
                <a:cs typeface="+mn-cs"/>
              </a:rPr>
              <a:t>These are available on a generic page on the toolkit and can be shared with all teachers in the school. These can be a useful stimulus for promoting mathematical language and providing a context for the maths explored. </a:t>
            </a:r>
            <a:endParaRPr lang="en-GB" sz="1200" b="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The Big Pictures for each year group are themed: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Reception: Nursery Rhymes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1: Fairy Tales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2: Occupations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3: Landmarks around the UK</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4: Countries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5: The Olympics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6: Space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Resources:</a:t>
            </a:r>
            <a:r>
              <a:rPr lang="en-GB" sz="1200" b="1" kern="1200" baseline="0" dirty="0">
                <a:solidFill>
                  <a:schemeClr val="tx1"/>
                </a:solidFill>
                <a:effectLst/>
                <a:ea typeface="+mn-ea"/>
                <a:cs typeface="+mn-cs"/>
              </a:rPr>
              <a:t> </a:t>
            </a:r>
            <a:r>
              <a:rPr lang="en-GB" sz="1200" b="0" kern="1200" baseline="0" dirty="0">
                <a:solidFill>
                  <a:schemeClr val="tx1"/>
                </a:solidFill>
                <a:effectLst/>
                <a:ea typeface="+mn-ea"/>
                <a:cs typeface="+mn-cs"/>
              </a:rPr>
              <a:t>You may wish to share the location of the Big Pictures: </a:t>
            </a:r>
            <a:r>
              <a:rPr lang="en-GB" sz="1200" b="0" kern="1200" dirty="0">
                <a:solidFill>
                  <a:schemeClr val="tx1"/>
                </a:solidFill>
                <a:effectLst/>
                <a:latin typeface="Georgia" panose="02040502050405020303" pitchFamily="18" charset="0"/>
                <a:ea typeface="+mn-ea"/>
                <a:cs typeface="+mn-cs"/>
              </a:rPr>
              <a:t>https://toolkit.mathematicsmastery.org/classroom-planning/printable-resources</a:t>
            </a:r>
            <a:endParaRPr lang="en-GB" dirty="0">
              <a:latin typeface="Georgia" panose="02040502050405020303"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859918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2-3 minutes</a:t>
            </a:r>
            <a:endParaRPr lang="en-GB" b="1" dirty="0"/>
          </a:p>
          <a:p>
            <a:pPr eaLnBrk="1" hangingPunct="1"/>
            <a:r>
              <a:rPr lang="en-GB" b="1" dirty="0"/>
              <a:t>Purpose: </a:t>
            </a:r>
            <a:r>
              <a:rPr lang="en-GB" b="0" dirty="0"/>
              <a:t>To</a:t>
            </a:r>
            <a:r>
              <a:rPr lang="en-GB" b="0" baseline="0" dirty="0"/>
              <a:t> introduce the Big Pictures</a:t>
            </a:r>
          </a:p>
          <a:p>
            <a:pPr eaLnBrk="1" hangingPunct="1"/>
            <a:r>
              <a:rPr lang="en-GB" b="1" baseline="0" dirty="0"/>
              <a:t>Facilitation: </a:t>
            </a:r>
            <a:r>
              <a:rPr lang="en-GB" b="0" dirty="0"/>
              <a:t>Explain</a:t>
            </a:r>
            <a:r>
              <a:rPr lang="en-GB" b="0" baseline="0" dirty="0"/>
              <a:t> that Big Pictures are provided as part of the materials. Share the opportunities these provide by allowing participants time to read the bullet points on the slide. </a:t>
            </a:r>
            <a:r>
              <a:rPr lang="en-GB" sz="1200" b="0" kern="1200" dirty="0">
                <a:solidFill>
                  <a:schemeClr val="tx1"/>
                </a:solidFill>
                <a:effectLst/>
                <a:latin typeface="Georgia" panose="02040502050405020303" pitchFamily="18" charset="0"/>
                <a:ea typeface="+mn-ea"/>
                <a:cs typeface="+mn-cs"/>
              </a:rPr>
              <a:t>These are available on a generic page on the toolkit and can be shared with all teachers in the school. These can be a useful stimulus for promoting mathematical language and providing a context for the maths explored. </a:t>
            </a:r>
            <a:endParaRPr lang="en-GB" sz="1200" b="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The Big Pictures for each year group are themed: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Reception: Nursery Rhymes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1: Fairy Tales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2: Occupations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3: Landmarks around the UK</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4: Countries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5: The Olympics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Year 6: Space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Resources:</a:t>
            </a:r>
            <a:r>
              <a:rPr lang="en-GB" sz="1200" b="1" kern="1200" baseline="0" dirty="0">
                <a:solidFill>
                  <a:schemeClr val="tx1"/>
                </a:solidFill>
                <a:effectLst/>
                <a:ea typeface="+mn-ea"/>
                <a:cs typeface="+mn-cs"/>
              </a:rPr>
              <a:t> </a:t>
            </a:r>
            <a:r>
              <a:rPr lang="en-GB" sz="1200" b="0" kern="1200" baseline="0" dirty="0">
                <a:solidFill>
                  <a:schemeClr val="tx1"/>
                </a:solidFill>
                <a:effectLst/>
                <a:ea typeface="+mn-ea"/>
                <a:cs typeface="+mn-cs"/>
              </a:rPr>
              <a:t>You may wish to share the location of the Big Pictures: </a:t>
            </a:r>
            <a:r>
              <a:rPr lang="en-GB" sz="1200" b="0" kern="1200" dirty="0">
                <a:solidFill>
                  <a:schemeClr val="tx1"/>
                </a:solidFill>
                <a:effectLst/>
                <a:latin typeface="Georgia" panose="02040502050405020303" pitchFamily="18" charset="0"/>
                <a:ea typeface="+mn-ea"/>
                <a:cs typeface="+mn-cs"/>
              </a:rPr>
              <a:t>https://toolkit.mathematicsmastery.org/classroom-planning/printable-resources</a:t>
            </a:r>
            <a:endParaRPr lang="en-GB" dirty="0">
              <a:latin typeface="Georgia" panose="02040502050405020303"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412215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 </a:t>
            </a:r>
            <a:r>
              <a:rPr lang="en-GB" sz="1200" b="0" kern="1200" dirty="0">
                <a:solidFill>
                  <a:schemeClr val="tx1"/>
                </a:solidFill>
                <a:effectLst/>
                <a:ea typeface="+mn-ea"/>
                <a:cs typeface="+mn-cs"/>
              </a:rPr>
              <a:t>2-3minutes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u</a:t>
            </a:r>
            <a:r>
              <a:rPr lang="en-GB" sz="1200" b="0" kern="1200" dirty="0">
                <a:solidFill>
                  <a:schemeClr val="tx1"/>
                </a:solidFill>
                <a:effectLst/>
                <a:ea typeface="+mn-ea"/>
                <a:cs typeface="+mn-cs"/>
              </a:rPr>
              <a:t>nderstand the model for developing verbal reasoning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sz="1200" b="0" kern="1200" baseline="0" dirty="0">
                <a:solidFill>
                  <a:schemeClr val="tx1"/>
                </a:solidFill>
                <a:effectLst/>
                <a:ea typeface="+mn-ea"/>
                <a:cs typeface="+mn-cs"/>
              </a:rPr>
              <a:t>Ask participants to imagine a child has created the vehicle from shapes. Questions can be used to elicit different levels of verbal reasoning. </a:t>
            </a:r>
            <a:r>
              <a:rPr lang="en-GB" sz="1200" b="0" kern="1200" dirty="0">
                <a:solidFill>
                  <a:schemeClr val="tx1"/>
                </a:solidFill>
                <a:effectLst/>
                <a:ea typeface="+mn-ea"/>
                <a:cs typeface="+mn-cs"/>
              </a:rPr>
              <a:t>Highlight:</a:t>
            </a:r>
          </a:p>
          <a:p>
            <a:pPr marL="171450" indent="-171450">
              <a:buFont typeface="Arial" panose="020B0604020202020204" pitchFamily="34" charset="0"/>
              <a:buChar char="•"/>
            </a:pPr>
            <a:r>
              <a:rPr lang="en-GB" sz="1200" b="0" kern="1200" dirty="0">
                <a:solidFill>
                  <a:schemeClr val="tx1"/>
                </a:solidFill>
                <a:effectLst/>
                <a:ea typeface="+mn-ea"/>
                <a:cs typeface="+mn-cs"/>
              </a:rPr>
              <a:t>Naming – focus on the object (animation</a:t>
            </a:r>
            <a:r>
              <a:rPr lang="en-GB" sz="1200" b="0" kern="1200" baseline="0" dirty="0">
                <a:solidFill>
                  <a:schemeClr val="tx1"/>
                </a:solidFill>
                <a:effectLst/>
                <a:ea typeface="+mn-ea"/>
                <a:cs typeface="+mn-cs"/>
              </a:rPr>
              <a:t> 1)</a:t>
            </a:r>
            <a:endParaRPr lang="en-GB" sz="1200" b="0" kern="1200" dirty="0">
              <a:solidFill>
                <a:schemeClr val="tx1"/>
              </a:solidFill>
              <a:effectLst/>
              <a:ea typeface="+mn-ea"/>
              <a:cs typeface="+mn-cs"/>
            </a:endParaRPr>
          </a:p>
          <a:p>
            <a:pPr marL="171450" indent="-171450">
              <a:buFont typeface="Arial" panose="020B0604020202020204" pitchFamily="34" charset="0"/>
              <a:buChar char="•"/>
            </a:pPr>
            <a:r>
              <a:rPr lang="en-GB" sz="1200" b="0" kern="1200" baseline="0" dirty="0">
                <a:solidFill>
                  <a:schemeClr val="tx1"/>
                </a:solidFill>
                <a:effectLst/>
                <a:ea typeface="+mn-ea"/>
                <a:cs typeface="+mn-cs"/>
              </a:rPr>
              <a:t>Describing – talking about the object (animation 2)</a:t>
            </a:r>
          </a:p>
          <a:p>
            <a:pPr marL="171450" indent="-171450">
              <a:buFont typeface="Arial" panose="020B0604020202020204" pitchFamily="34" charset="0"/>
              <a:buChar char="•"/>
            </a:pPr>
            <a:r>
              <a:rPr lang="en-GB" sz="1200" b="0" kern="1200" baseline="0" dirty="0">
                <a:solidFill>
                  <a:schemeClr val="tx1"/>
                </a:solidFill>
                <a:effectLst/>
                <a:ea typeface="+mn-ea"/>
                <a:cs typeface="+mn-cs"/>
              </a:rPr>
              <a:t>Re-telling – focus on the context (animation 3)</a:t>
            </a:r>
          </a:p>
          <a:p>
            <a:pPr marL="171450" indent="-171450">
              <a:buFont typeface="Arial" panose="020B0604020202020204" pitchFamily="34" charset="0"/>
              <a:buChar char="•"/>
            </a:pPr>
            <a:r>
              <a:rPr lang="en-GB" sz="1200" b="0" kern="1200" baseline="0" dirty="0">
                <a:solidFill>
                  <a:schemeClr val="tx1"/>
                </a:solidFill>
                <a:effectLst/>
                <a:ea typeface="+mn-ea"/>
                <a:cs typeface="+mn-cs"/>
              </a:rPr>
              <a:t>Justifying – relationship between object and context (animation 4)</a:t>
            </a:r>
          </a:p>
          <a:p>
            <a:pPr marL="0" indent="0">
              <a:buFont typeface="Arial" panose="020B0604020202020204" pitchFamily="34" charset="0"/>
              <a:buNone/>
            </a:pPr>
            <a:r>
              <a:rPr lang="en-GB" sz="1200" b="0" kern="1200" baseline="0" dirty="0">
                <a:solidFill>
                  <a:schemeClr val="tx1"/>
                </a:solidFill>
                <a:effectLst/>
                <a:ea typeface="+mn-ea"/>
                <a:cs typeface="+mn-cs"/>
              </a:rPr>
              <a:t>Explain that in order for pupils to have opportunities to use higher order verbal reasoning, teachers need to consider questioning to ensure opportunities arise.</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p>
          <a:p>
            <a:endParaRPr lang="en-GB" dirty="0"/>
          </a:p>
          <a:p>
            <a:r>
              <a:rPr lang="en-GB" b="1" dirty="0"/>
              <a:t>Note – this would be an</a:t>
            </a:r>
            <a:r>
              <a:rPr lang="en-GB" b="1" baseline="0" dirty="0"/>
              <a:t> appropriate point to break this workshop into two sessions.</a:t>
            </a:r>
            <a:endParaRPr lang="en-GB" b="1"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6831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session is designed for schools new to the Mathematics Mastery (MM) approach, who may want to roll out aspects of MM across the school. This workshop focusses on developing success for all across all year groups. This underpins Mathematics Mastery’s core belief. This workshop should take approximately one hour to deliver.</a:t>
            </a:r>
          </a:p>
        </p:txBody>
      </p:sp>
      <p:sp>
        <p:nvSpPr>
          <p:cNvPr id="4" name="Slide Number Placeholder 3"/>
          <p:cNvSpPr>
            <a:spLocks noGrp="1"/>
          </p:cNvSpPr>
          <p:nvPr>
            <p:ph type="sldNum" sz="quarter" idx="10"/>
          </p:nvPr>
        </p:nvSpPr>
        <p:spPr/>
        <p:txBody>
          <a:bodyPr/>
          <a:lstStyle/>
          <a:p>
            <a:fld id="{165C11B8-8699-45E2-9687-64D94354A16D}"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863747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 </a:t>
            </a:r>
            <a:r>
              <a:rPr lang="en-GB" sz="1200" b="0" kern="1200" dirty="0">
                <a:solidFill>
                  <a:schemeClr val="tx1"/>
                </a:solidFill>
                <a:effectLst/>
                <a:ea typeface="+mn-ea"/>
                <a:cs typeface="+mn-cs"/>
              </a:rPr>
              <a:t>1-2</a:t>
            </a:r>
            <a:r>
              <a:rPr lang="en-GB" sz="1200" b="0" kern="1200" baseline="0" dirty="0">
                <a:solidFill>
                  <a:schemeClr val="tx1"/>
                </a:solidFill>
                <a:effectLst/>
                <a:ea typeface="+mn-ea"/>
                <a:cs typeface="+mn-cs"/>
              </a:rPr>
              <a:t> </a:t>
            </a:r>
            <a:r>
              <a:rPr lang="en-GB" sz="1200" b="0" kern="1200" dirty="0">
                <a:solidFill>
                  <a:schemeClr val="tx1"/>
                </a:solidFill>
                <a:effectLst/>
                <a:ea typeface="+mn-ea"/>
                <a:cs typeface="+mn-cs"/>
              </a:rPr>
              <a:t>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u</a:t>
            </a:r>
            <a:r>
              <a:rPr lang="en-GB" sz="1200" b="0" kern="1200" dirty="0">
                <a:solidFill>
                  <a:schemeClr val="tx1"/>
                </a:solidFill>
                <a:effectLst/>
                <a:ea typeface="+mn-ea"/>
                <a:cs typeface="+mn-cs"/>
              </a:rPr>
              <a:t>nderstand conceptual understanding.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dirty="0"/>
              <a:t>Turn attention towards</a:t>
            </a:r>
            <a:r>
              <a:rPr lang="en-GB" baseline="0" dirty="0"/>
              <a:t> the next Dimension of Depth and share what is meant by Conceptual Understanding. Allow participants to read the definition. </a:t>
            </a:r>
            <a:r>
              <a:rPr lang="en-GB" sz="1200" kern="1200" dirty="0">
                <a:solidFill>
                  <a:schemeClr val="tx1"/>
                </a:solidFill>
                <a:effectLst/>
                <a:ea typeface="+mn-ea"/>
                <a:cs typeface="+mn-cs"/>
              </a:rPr>
              <a:t>In order to develop a conceptual understanding we believe pupils should:</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Make </a:t>
            </a:r>
            <a:r>
              <a:rPr lang="en-GB" sz="1200" b="1" kern="1200" dirty="0">
                <a:solidFill>
                  <a:schemeClr val="tx1"/>
                </a:solidFill>
                <a:effectLst/>
                <a:ea typeface="+mn-ea"/>
                <a:cs typeface="+mn-cs"/>
              </a:rPr>
              <a:t>connections</a:t>
            </a:r>
            <a:r>
              <a:rPr lang="en-GB" sz="1200" kern="1200" dirty="0">
                <a:solidFill>
                  <a:schemeClr val="tx1"/>
                </a:solidFill>
                <a:effectLst/>
                <a:ea typeface="+mn-ea"/>
                <a:cs typeface="+mn-cs"/>
              </a:rPr>
              <a:t> between previous learning and their current thinking,</a:t>
            </a:r>
            <a:r>
              <a:rPr lang="en-GB" sz="1200" kern="1200" baseline="0" dirty="0">
                <a:solidFill>
                  <a:schemeClr val="tx1"/>
                </a:solidFill>
                <a:effectLst/>
                <a:ea typeface="+mn-ea"/>
                <a:cs typeface="+mn-cs"/>
              </a:rPr>
              <a:t> d</a:t>
            </a:r>
            <a:r>
              <a:rPr lang="en-GB" sz="1200" kern="1200" dirty="0">
                <a:solidFill>
                  <a:schemeClr val="tx1"/>
                </a:solidFill>
                <a:effectLst/>
                <a:ea typeface="+mn-ea"/>
                <a:cs typeface="+mn-cs"/>
              </a:rPr>
              <a:t>eepen understanding through the </a:t>
            </a:r>
            <a:r>
              <a:rPr lang="en-GB" sz="1200" b="1" kern="1200" dirty="0">
                <a:solidFill>
                  <a:schemeClr val="tx1"/>
                </a:solidFill>
                <a:effectLst/>
                <a:ea typeface="+mn-ea"/>
                <a:cs typeface="+mn-cs"/>
              </a:rPr>
              <a:t>application</a:t>
            </a:r>
            <a:r>
              <a:rPr lang="en-GB" sz="1200" kern="1200" dirty="0">
                <a:solidFill>
                  <a:schemeClr val="tx1"/>
                </a:solidFill>
                <a:effectLst/>
                <a:ea typeface="+mn-ea"/>
                <a:cs typeface="+mn-cs"/>
              </a:rPr>
              <a:t> of a concept,</a:t>
            </a:r>
            <a:r>
              <a:rPr lang="en-GB" sz="1200" kern="1200" baseline="0" dirty="0">
                <a:solidFill>
                  <a:schemeClr val="tx1"/>
                </a:solidFill>
                <a:effectLst/>
                <a:ea typeface="+mn-ea"/>
                <a:cs typeface="+mn-cs"/>
              </a:rPr>
              <a:t> </a:t>
            </a:r>
            <a:r>
              <a:rPr lang="en-GB" sz="1200" b="1" kern="1200" dirty="0">
                <a:solidFill>
                  <a:schemeClr val="tx1"/>
                </a:solidFill>
                <a:effectLst/>
                <a:ea typeface="+mn-ea"/>
                <a:cs typeface="+mn-cs"/>
              </a:rPr>
              <a:t>research</a:t>
            </a:r>
            <a:r>
              <a:rPr lang="en-GB" sz="1200" kern="1200" dirty="0">
                <a:solidFill>
                  <a:schemeClr val="tx1"/>
                </a:solidFill>
                <a:effectLst/>
                <a:ea typeface="+mn-ea"/>
                <a:cs typeface="+mn-cs"/>
              </a:rPr>
              <a:t> and seek information. </a:t>
            </a:r>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sz="1200" b="1"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934347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Activity</a:t>
            </a:r>
            <a:r>
              <a:rPr lang="en-GB" b="1" baseline="0" dirty="0"/>
              <a:t> 3</a:t>
            </a:r>
            <a:endParaRPr lang="en-GB" b="1" dirty="0"/>
          </a:p>
          <a:p>
            <a:r>
              <a:rPr lang="en-GB" sz="1200" b="1" kern="1200" dirty="0">
                <a:solidFill>
                  <a:schemeClr val="tx1"/>
                </a:solidFill>
                <a:effectLst/>
                <a:ea typeface="+mn-ea"/>
                <a:cs typeface="+mn-cs"/>
              </a:rPr>
              <a:t>Suggested timings: </a:t>
            </a:r>
            <a:r>
              <a:rPr lang="en-GB" sz="1200" b="0" kern="1200" dirty="0">
                <a:solidFill>
                  <a:schemeClr val="tx1"/>
                </a:solidFill>
                <a:effectLst/>
                <a:ea typeface="+mn-ea"/>
                <a:cs typeface="+mn-cs"/>
              </a:rPr>
              <a:t>3-5 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explore conceptual understanding.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To get participants</a:t>
            </a:r>
            <a:r>
              <a:rPr lang="en-GB" b="0" baseline="0" dirty="0"/>
              <a:t> </a:t>
            </a:r>
            <a:r>
              <a:rPr lang="en-GB" b="0" dirty="0"/>
              <a:t>to think flexibly about a number using concrete, pictorial and abstract materials,</a:t>
            </a:r>
            <a:r>
              <a:rPr lang="en-GB" b="0" baseline="0" dirty="0"/>
              <a:t> allow a few minutes to represent the number 14 in as many ways as possible.</a:t>
            </a:r>
            <a:r>
              <a:rPr lang="en-GB" b="1" baseline="0" dirty="0"/>
              <a:t> </a:t>
            </a:r>
            <a:r>
              <a:rPr lang="en-GB" dirty="0">
                <a:latin typeface="Georgia" panose="02040502050405020303" pitchFamily="18" charset="0"/>
              </a:rPr>
              <a:t>Encourage teachers to show a depth of understanding for 14</a:t>
            </a:r>
            <a:r>
              <a:rPr lang="en-GB" baseline="0" dirty="0">
                <a:latin typeface="Georgia" panose="02040502050405020303" pitchFamily="18" charset="0"/>
              </a:rPr>
              <a:t> and perhaps to use representations they are less familiar with.</a:t>
            </a:r>
            <a:r>
              <a:rPr lang="en-GB" dirty="0">
                <a:latin typeface="Georgia" panose="02040502050405020303" pitchFamily="18" charset="0"/>
              </a:rPr>
              <a:t> The following slides give examples to facilitate</a:t>
            </a:r>
            <a:r>
              <a:rPr lang="en-GB" baseline="0" dirty="0">
                <a:latin typeface="Georgia" panose="02040502050405020303" pitchFamily="18" charset="0"/>
              </a:rPr>
              <a:t> discussion.</a:t>
            </a:r>
          </a:p>
          <a:p>
            <a:pPr eaLnBrk="1" hangingPunct="1"/>
            <a:r>
              <a:rPr lang="en-GB" b="1" baseline="0" dirty="0">
                <a:latin typeface="Georgia" panose="02040502050405020303" pitchFamily="18" charset="0"/>
              </a:rPr>
              <a:t>Resources: </a:t>
            </a:r>
            <a:r>
              <a:rPr lang="en-GB" b="0" baseline="0" dirty="0">
                <a:latin typeface="Georgia" panose="02040502050405020303" pitchFamily="18" charset="0"/>
              </a:rPr>
              <a:t>a range of manipulatives, pens and paper</a:t>
            </a:r>
            <a:endParaRPr lang="en-GB" b="1" dirty="0">
              <a:latin typeface="Georgia" panose="02040502050405020303"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206195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 </a:t>
            </a:r>
            <a:r>
              <a:rPr lang="en-GB" sz="1200" b="0" kern="1200" dirty="0">
                <a:solidFill>
                  <a:schemeClr val="tx1"/>
                </a:solidFill>
                <a:effectLst/>
                <a:ea typeface="+mn-ea"/>
                <a:cs typeface="+mn-cs"/>
              </a:rPr>
              <a:t>2-3minutes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understand what is meant by abstract representations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sz="1200" b="0" kern="1200" baseline="0" dirty="0">
                <a:solidFill>
                  <a:schemeClr val="tx1"/>
                </a:solidFill>
                <a:effectLst/>
                <a:ea typeface="+mn-ea"/>
                <a:cs typeface="+mn-cs"/>
              </a:rPr>
              <a:t>Invite participants to share abstract representations; prompt by showing the first animation and asking if anyone wrote the word ‘fourteen’. Animations 2-6 show further abstract examples.</a:t>
            </a:r>
            <a:r>
              <a:rPr lang="en-GB" sz="1200" b="1" kern="1200" baseline="0" dirty="0">
                <a:solidFill>
                  <a:schemeClr val="tx1"/>
                </a:solidFill>
                <a:effectLst/>
                <a:ea typeface="+mn-ea"/>
                <a:cs typeface="+mn-cs"/>
              </a:rPr>
              <a:t> </a:t>
            </a:r>
            <a:r>
              <a:rPr lang="en-GB" b="0" baseline="0" dirty="0" err="1">
                <a:latin typeface="Georgia" panose="02040502050405020303" pitchFamily="18" charset="0"/>
              </a:rPr>
              <a:t>Dekatessera</a:t>
            </a:r>
            <a:r>
              <a:rPr lang="en-GB" b="0" baseline="0" dirty="0">
                <a:latin typeface="Georgia" panose="02040502050405020303" pitchFamily="18" charset="0"/>
              </a:rPr>
              <a:t> is </a:t>
            </a:r>
            <a:r>
              <a:rPr lang="en-GB" b="0" baseline="0" dirty="0" err="1">
                <a:latin typeface="Georgia" panose="02040502050405020303" pitchFamily="18" charset="0"/>
              </a:rPr>
              <a:t>greek</a:t>
            </a:r>
            <a:r>
              <a:rPr lang="en-GB" b="0" baseline="0" dirty="0">
                <a:latin typeface="Georgia" panose="02040502050405020303" pitchFamily="18" charset="0"/>
              </a:rPr>
              <a:t> and </a:t>
            </a:r>
            <a:r>
              <a:rPr lang="en-GB" b="0" baseline="0" dirty="0" err="1">
                <a:latin typeface="Georgia" panose="02040502050405020303" pitchFamily="18" charset="0"/>
              </a:rPr>
              <a:t>Shisi</a:t>
            </a:r>
            <a:r>
              <a:rPr lang="en-GB" b="0" baseline="0" dirty="0">
                <a:latin typeface="Georgia" panose="02040502050405020303" pitchFamily="18" charset="0"/>
              </a:rPr>
              <a:t> is Chinese. Interestingly, for the Greek word, it starts with deka which means 10 and followed by </a:t>
            </a:r>
            <a:r>
              <a:rPr lang="en-GB" b="0" baseline="0" dirty="0" err="1">
                <a:latin typeface="Georgia" panose="02040502050405020303" pitchFamily="18" charset="0"/>
              </a:rPr>
              <a:t>tessera</a:t>
            </a:r>
            <a:r>
              <a:rPr lang="en-GB" b="0" baseline="0" dirty="0">
                <a:latin typeface="Georgia" panose="02040502050405020303" pitchFamily="18" charset="0"/>
              </a:rPr>
              <a:t> which means four. In English, the teen numbers are said contradictory to the way they are written and are quite an abstract form to understand.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Define abstract by reading the bullet points (animation 7). Explain that in order to attach meaning to the abstract representations, pupils must experience concrete and pictorial 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Georgia" panose="02040502050405020303" pitchFamily="18" charset="0"/>
              </a:rPr>
              <a:t>Resources: </a:t>
            </a:r>
            <a:r>
              <a:rPr lang="en-GB" b="0" baseline="0" dirty="0">
                <a:latin typeface="Georgia" panose="02040502050405020303" pitchFamily="18" charset="0"/>
              </a:rPr>
              <a:t>examples created in Activity 3</a:t>
            </a:r>
            <a:endParaRPr lang="en-GB" b="1" dirty="0">
              <a:latin typeface="Georgia" panose="02040502050405020303"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870884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 </a:t>
            </a:r>
            <a:r>
              <a:rPr lang="en-GB" sz="1200" b="0" kern="1200" dirty="0">
                <a:solidFill>
                  <a:schemeClr val="tx1"/>
                </a:solidFill>
                <a:effectLst/>
                <a:ea typeface="+mn-ea"/>
                <a:cs typeface="+mn-cs"/>
              </a:rPr>
              <a:t>2-3 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understand what is meant by concrete representations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Share any concrete representations</a:t>
            </a:r>
            <a:r>
              <a:rPr lang="en-GB" b="0" baseline="0" dirty="0"/>
              <a:t> created during the activity</a:t>
            </a:r>
            <a:r>
              <a:rPr lang="en-GB" b="0" dirty="0"/>
              <a:t>. Explain that concrete manipulatives refers to real objects or items that can be picked up and handled/manipulated.</a:t>
            </a:r>
            <a:r>
              <a:rPr lang="en-GB" b="0" baseline="0" dirty="0"/>
              <a:t> Share the examples on the slide emphasising that real objects or more abstract cubes and counters can be used. </a:t>
            </a:r>
            <a:r>
              <a:rPr lang="en-GB" b="0" i="0" baseline="0" dirty="0"/>
              <a:t>Ensure teachers understand that the concrete representations are an important way of making a concept meaningful – not just a ‘way to do the maths’.</a:t>
            </a:r>
            <a:r>
              <a:rPr lang="en-GB" sz="1200" kern="1200" baseline="0" dirty="0">
                <a:solidFill>
                  <a:schemeClr val="tx1"/>
                </a:solidFill>
                <a:effectLst/>
                <a:ea typeface="+mn-ea"/>
                <a:cs typeface="+mn-cs"/>
              </a:rPr>
              <a:t> Emphasise the expectation that manipulatives are to be accessible to ALL pupils in ALL lessons.</a:t>
            </a:r>
            <a:endParaRPr lang="en-GB" b="0" baseline="0" dirty="0"/>
          </a:p>
          <a:p>
            <a:pPr eaLnBrk="1" hangingPunct="1"/>
            <a:endParaRPr lang="en-GB" b="0" baseline="0" dirty="0"/>
          </a:p>
          <a:p>
            <a:pPr eaLnBrk="1" hangingPunct="1"/>
            <a:r>
              <a:rPr lang="en-GB" b="0" baseline="0" dirty="0"/>
              <a:t>Focus on the orange and green cubes (animation 9) – </a:t>
            </a:r>
            <a:r>
              <a:rPr lang="en-GB" b="0" i="1" baseline="0" dirty="0"/>
              <a:t>can anyone explain how this could represent 14? </a:t>
            </a:r>
            <a:r>
              <a:rPr lang="en-GB" b="0" i="0" baseline="0" dirty="0"/>
              <a:t>One possibility is that the orange cubes have a value of 2 and the green have a value of 5. Discuss other possibilities, recognising that decimal or fractions could be possibilities.</a:t>
            </a:r>
          </a:p>
          <a:p>
            <a:pPr eaLnBrk="1" hangingPunct="1"/>
            <a:r>
              <a:rPr lang="en-GB" b="1" i="0" baseline="0" dirty="0"/>
              <a:t>Resources: </a:t>
            </a:r>
            <a:r>
              <a:rPr lang="en-GB" b="0" i="0" baseline="0" dirty="0"/>
              <a:t>Examples created in activity 3</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998914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 </a:t>
            </a:r>
            <a:r>
              <a:rPr lang="en-GB" sz="1200" b="0" kern="1200" dirty="0">
                <a:solidFill>
                  <a:schemeClr val="tx1"/>
                </a:solidFill>
                <a:effectLst/>
                <a:ea typeface="+mn-ea"/>
                <a:cs typeface="+mn-cs"/>
              </a:rPr>
              <a:t>2-3 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understand what is meant by pictorial representations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Share any pictorial</a:t>
            </a:r>
            <a:r>
              <a:rPr lang="en-GB" b="0" baseline="0" dirty="0"/>
              <a:t> </a:t>
            </a:r>
            <a:r>
              <a:rPr lang="en-GB" b="0" dirty="0"/>
              <a:t>representations created by teachers. Explain</a:t>
            </a:r>
            <a:r>
              <a:rPr lang="en-GB" b="0" baseline="0" dirty="0"/>
              <a:t> what is meant by pictorial representations using the bullet points, animated to appear alongside supporting images. Draw attention to the number line (animation 6), which is a combination of pictorial and abstract.</a:t>
            </a:r>
          </a:p>
          <a:p>
            <a:r>
              <a:rPr lang="en-GB" b="1" baseline="0" dirty="0"/>
              <a:t>Resources: </a:t>
            </a:r>
            <a:r>
              <a:rPr lang="en-GB" b="0" baseline="0" dirty="0"/>
              <a:t>examples created in activity 3</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520091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Suggested timings: </a:t>
            </a:r>
            <a:r>
              <a:rPr lang="en-GB" b="0" dirty="0"/>
              <a:t>2-3</a:t>
            </a:r>
            <a:r>
              <a:rPr lang="en-GB" b="0" baseline="0" dirty="0"/>
              <a:t> minutes</a:t>
            </a:r>
            <a:endParaRPr lang="en-GB" b="0" dirty="0"/>
          </a:p>
          <a:p>
            <a:pPr eaLnBrk="1" hangingPunct="1"/>
            <a:r>
              <a:rPr lang="en-GB" b="1" dirty="0"/>
              <a:t>Purpose: </a:t>
            </a:r>
            <a:r>
              <a:rPr lang="en-GB" b="0" dirty="0"/>
              <a:t>To understand the CPA approach</a:t>
            </a:r>
            <a:endParaRPr lang="en-GB" b="1" dirty="0"/>
          </a:p>
          <a:p>
            <a:pPr eaLnBrk="1" hangingPunct="1"/>
            <a:r>
              <a:rPr lang="en-GB" b="1" dirty="0"/>
              <a:t>Facilitation:</a:t>
            </a:r>
            <a:r>
              <a:rPr lang="en-GB" b="1" baseline="0" dirty="0"/>
              <a:t> </a:t>
            </a:r>
            <a:r>
              <a:rPr lang="en-GB" sz="1200" kern="1200" dirty="0">
                <a:solidFill>
                  <a:schemeClr val="tx1"/>
                </a:solidFill>
                <a:effectLst/>
                <a:ea typeface="+mn-ea"/>
                <a:cs typeface="+mn-cs"/>
              </a:rPr>
              <a:t>Introduce participants to the concrete pictorial abstract</a:t>
            </a:r>
            <a:r>
              <a:rPr lang="en-GB" sz="1200" kern="1200" baseline="0" dirty="0">
                <a:solidFill>
                  <a:schemeClr val="tx1"/>
                </a:solidFill>
                <a:effectLst/>
                <a:ea typeface="+mn-ea"/>
                <a:cs typeface="+mn-cs"/>
              </a:rPr>
              <a:t> (CPA approach). </a:t>
            </a:r>
            <a:r>
              <a:rPr lang="en-GB" sz="1200" kern="1200" dirty="0">
                <a:solidFill>
                  <a:schemeClr val="tx1"/>
                </a:solidFill>
                <a:effectLst/>
                <a:ea typeface="+mn-ea"/>
                <a:cs typeface="+mn-cs"/>
              </a:rPr>
              <a:t>The concrete pictorial abstract approach is not a new concept: it is based on research by Jerome Bruner, a psychologist who worked extensively in the field of educational research, in 1960s. He summarised the process of learning by saying that for the learning of anything abstract, it must be experienced first, and by experienced, we mean the manipulation of real objects</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and seeing how they can then be represented pictorially, before the symbols are introduced. </a:t>
            </a:r>
            <a:r>
              <a:rPr lang="en-GB" sz="1200" u="sng" kern="1200" dirty="0">
                <a:solidFill>
                  <a:schemeClr val="tx1"/>
                </a:solidFill>
                <a:effectLst/>
                <a:ea typeface="+mn-ea"/>
                <a:cs typeface="+mn-cs"/>
              </a:rPr>
              <a:t>Initially</a:t>
            </a:r>
            <a:r>
              <a:rPr lang="en-GB" sz="1200" u="none" kern="1200" baseline="0" dirty="0">
                <a:solidFill>
                  <a:schemeClr val="tx1"/>
                </a:solidFill>
                <a:effectLst/>
                <a:ea typeface="+mn-ea"/>
                <a:cs typeface="+mn-cs"/>
              </a:rPr>
              <a:t> Bruner identified this as a</a:t>
            </a:r>
            <a:r>
              <a:rPr lang="en-GB" sz="1200" kern="1200" baseline="0" dirty="0">
                <a:solidFill>
                  <a:schemeClr val="tx1"/>
                </a:solidFill>
                <a:effectLst/>
                <a:ea typeface="+mn-ea"/>
                <a:cs typeface="+mn-cs"/>
              </a:rPr>
              <a:t> linear process starting with the concrete.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ea typeface="+mn-ea"/>
                <a:cs typeface="+mn-cs"/>
              </a:rPr>
              <a:t>Run animation. </a:t>
            </a:r>
            <a:r>
              <a:rPr lang="en-GB" sz="1200" b="0" kern="1200" baseline="0" dirty="0">
                <a:solidFill>
                  <a:schemeClr val="tx1"/>
                </a:solidFill>
                <a:effectLst/>
                <a:ea typeface="+mn-ea"/>
                <a:cs typeface="+mn-cs"/>
              </a:rPr>
              <a:t>Emphasise that concrete representations (animations 1 – 4) can be represented by other abstract /objects that can be manipulated, e.g. counters/cubes. Make it clear to participants that links between representations should be made explicit and</a:t>
            </a:r>
            <a:r>
              <a:rPr lang="en-GB" sz="1200" kern="1200" baseline="0" dirty="0">
                <a:solidFill>
                  <a:schemeClr val="tx1"/>
                </a:solidFill>
                <a:effectLst/>
                <a:ea typeface="+mn-ea"/>
                <a:cs typeface="+mn-cs"/>
              </a:rPr>
              <a:t> for pupils </a:t>
            </a:r>
            <a:r>
              <a:rPr lang="en-GB" sz="1200" kern="1200" dirty="0">
                <a:solidFill>
                  <a:schemeClr val="tx1"/>
                </a:solidFill>
                <a:effectLst/>
                <a:ea typeface="+mn-ea"/>
                <a:cs typeface="+mn-cs"/>
              </a:rPr>
              <a:t>to develop deep understanding of a concept,</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they should move</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between</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representations,</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and </a:t>
            </a:r>
            <a:r>
              <a:rPr lang="en-GB" sz="1200" kern="1200" baseline="0" dirty="0">
                <a:solidFill>
                  <a:schemeClr val="tx1"/>
                </a:solidFill>
                <a:effectLst/>
                <a:ea typeface="+mn-ea"/>
                <a:cs typeface="+mn-cs"/>
              </a:rPr>
              <a:t>understand the different elements that they emphasise or ignore about the concept</a:t>
            </a:r>
            <a:r>
              <a:rPr lang="en-GB" sz="1200" kern="1200" dirty="0">
                <a:solidFill>
                  <a:schemeClr val="tx1"/>
                </a:solidFill>
                <a:effectLst/>
                <a:ea typeface="+mn-ea"/>
                <a:cs typeface="+mn-cs"/>
              </a:rPr>
              <a:t>.</a:t>
            </a:r>
            <a:r>
              <a:rPr lang="en-GB" sz="1200" kern="1200" baseline="0" dirty="0">
                <a:solidFill>
                  <a:schemeClr val="tx1"/>
                </a:solidFill>
                <a:effectLst/>
                <a:ea typeface="+mn-ea"/>
                <a:cs typeface="+mn-cs"/>
              </a:rPr>
              <a:t> They can also be used to scaffold explanations and to make pupils’ explanations clearer to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ea typeface="+mn-ea"/>
                <a:cs typeface="+mn-cs"/>
              </a:rPr>
              <a:t>Resources: </a:t>
            </a:r>
            <a:r>
              <a:rPr lang="en-GB" sz="1200" b="0" kern="1200" baseline="0" dirty="0">
                <a:solidFill>
                  <a:schemeClr val="tx1"/>
                </a:solidFill>
                <a:effectLst/>
                <a:ea typeface="+mn-ea"/>
                <a:cs typeface="+mn-cs"/>
              </a:rPr>
              <a:t>none</a:t>
            </a:r>
            <a:endParaRPr lang="en-GB" sz="1200" b="1" kern="1200" baseline="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045563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a:t>
            </a:r>
            <a:r>
              <a:rPr lang="en-GB" sz="1200" b="1" kern="1200" baseline="0" dirty="0">
                <a:solidFill>
                  <a:schemeClr val="tx1"/>
                </a:solidFill>
                <a:effectLst/>
                <a:ea typeface="+mn-ea"/>
                <a:cs typeface="+mn-cs"/>
              </a:rPr>
              <a:t> timings</a:t>
            </a:r>
            <a:r>
              <a:rPr lang="en-GB" sz="1200" b="1" kern="1200" dirty="0">
                <a:solidFill>
                  <a:schemeClr val="tx1"/>
                </a:solidFill>
                <a:effectLst/>
                <a:ea typeface="+mn-ea"/>
                <a:cs typeface="+mn-cs"/>
              </a:rPr>
              <a:t>:</a:t>
            </a:r>
            <a:r>
              <a:rPr lang="en-GB" sz="1200" b="0" kern="1200" dirty="0">
                <a:solidFill>
                  <a:schemeClr val="tx1"/>
                </a:solidFill>
                <a:effectLst/>
                <a:ea typeface="+mn-ea"/>
                <a:cs typeface="+mn-cs"/>
              </a:rPr>
              <a:t> 1 minute</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Introduce</a:t>
            </a:r>
            <a:r>
              <a:rPr lang="en-GB" sz="1200" b="0" kern="1200" baseline="0" dirty="0">
                <a:solidFill>
                  <a:schemeClr val="tx1"/>
                </a:solidFill>
                <a:effectLst/>
                <a:ea typeface="+mn-ea"/>
                <a:cs typeface="+mn-cs"/>
              </a:rPr>
              <a:t> mathematical thinking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Share the final Dimension</a:t>
            </a:r>
            <a:r>
              <a:rPr lang="en-GB" b="0" baseline="0" dirty="0"/>
              <a:t> of Depth </a:t>
            </a:r>
            <a:r>
              <a:rPr lang="en-GB" b="0" dirty="0"/>
              <a:t>and define what is meant by Mathematical</a:t>
            </a:r>
            <a:r>
              <a:rPr lang="en-GB" b="0" baseline="0" dirty="0"/>
              <a:t> thinking. Allow teachers time to read the definition.</a:t>
            </a:r>
          </a:p>
          <a:p>
            <a:r>
              <a:rPr lang="en-GB" b="1" baseline="0" dirty="0"/>
              <a:t>Resources: </a:t>
            </a:r>
            <a:r>
              <a:rPr lang="en-GB" b="0" baseline="0" dirty="0"/>
              <a:t>none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239564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a:t>
            </a:r>
            <a:r>
              <a:rPr lang="en-GB" sz="1200" b="0" kern="1200" dirty="0">
                <a:solidFill>
                  <a:schemeClr val="tx1"/>
                </a:solidFill>
                <a:effectLst/>
                <a:ea typeface="+mn-ea"/>
                <a:cs typeface="+mn-cs"/>
              </a:rPr>
              <a:t> 2-3 minutes</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Consider</a:t>
            </a:r>
            <a:r>
              <a:rPr lang="en-GB" sz="1200" b="0" kern="1200" baseline="0" dirty="0">
                <a:solidFill>
                  <a:schemeClr val="tx1"/>
                </a:solidFill>
                <a:effectLst/>
                <a:ea typeface="+mn-ea"/>
                <a:cs typeface="+mn-cs"/>
              </a:rPr>
              <a:t> the definition of</a:t>
            </a:r>
            <a:r>
              <a:rPr lang="en-GB" sz="1200" b="0" kern="1200" dirty="0">
                <a:solidFill>
                  <a:schemeClr val="tx1"/>
                </a:solidFill>
                <a:effectLst/>
                <a:ea typeface="+mn-ea"/>
                <a:cs typeface="+mn-cs"/>
              </a:rPr>
              <a:t> mathematical</a:t>
            </a:r>
            <a:r>
              <a:rPr lang="en-GB" sz="1200" b="0" kern="1200" baseline="0" dirty="0">
                <a:solidFill>
                  <a:schemeClr val="tx1"/>
                </a:solidFill>
                <a:effectLst/>
                <a:ea typeface="+mn-ea"/>
                <a:cs typeface="+mn-cs"/>
              </a:rPr>
              <a:t> thinking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Ask participants to read the quote</a:t>
            </a:r>
            <a:r>
              <a:rPr lang="en-GB" b="0" baseline="0" dirty="0"/>
              <a:t> and highlight that w</a:t>
            </a:r>
            <a:r>
              <a:rPr kumimoji="0" lang="en-GB" sz="1200" b="0" i="0" u="none" strike="noStrike" kern="1200" cap="none" spc="0" normalizeH="0" baseline="0" noProof="0" dirty="0">
                <a:ln>
                  <a:noFill/>
                </a:ln>
                <a:solidFill>
                  <a:prstClr val="black"/>
                </a:solidFill>
                <a:effectLst/>
                <a:uLnTx/>
                <a:uFillTx/>
                <a:ea typeface="+mn-ea"/>
                <a:cs typeface="+mn-cs"/>
              </a:rPr>
              <a:t>e want children to think like mathematicians. Not just DO maths… Share the bullet points (animated) which explain what is involved in promoting and engaging in mathematical thinking. To do this, teachers will be completing a short task.</a:t>
            </a:r>
          </a:p>
          <a:p>
            <a:pPr eaLnBrk="1" hangingPunct="1"/>
            <a:r>
              <a:rPr kumimoji="0" lang="en-GB" sz="1200" b="1" i="0" u="none" strike="noStrike" kern="1200" cap="none" spc="0" normalizeH="0" baseline="0" noProof="0" dirty="0">
                <a:ln>
                  <a:noFill/>
                </a:ln>
                <a:solidFill>
                  <a:prstClr val="black"/>
                </a:solidFill>
                <a:effectLst/>
                <a:uLnTx/>
                <a:uFillTx/>
                <a:ea typeface="+mn-ea"/>
                <a:cs typeface="+mn-cs"/>
              </a:rPr>
              <a:t>Resources: </a:t>
            </a:r>
            <a:r>
              <a:rPr kumimoji="0" lang="en-GB" sz="1200" b="0" i="0" u="none" strike="noStrike" kern="1200" cap="none" spc="0" normalizeH="0" baseline="0" noProof="0" dirty="0">
                <a:ln>
                  <a:noFill/>
                </a:ln>
                <a:solidFill>
                  <a:prstClr val="black"/>
                </a:solidFill>
                <a:effectLst/>
                <a:uLnTx/>
                <a:uFillTx/>
                <a:ea typeface="+mn-ea"/>
                <a:cs typeface="+mn-cs"/>
              </a:rPr>
              <a:t>none</a:t>
            </a:r>
            <a:endParaRPr kumimoji="0" lang="en-GB" sz="1200" b="1" i="0" u="none" strike="noStrike" kern="1200" cap="none" spc="0" normalizeH="0" baseline="0" noProof="0" dirty="0">
              <a:ln>
                <a:noFill/>
              </a:ln>
              <a:solidFill>
                <a:prstClr val="black"/>
              </a:solidFill>
              <a:effectLst/>
              <a:uLnTx/>
              <a:uFillTx/>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96884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b="1" dirty="0"/>
              <a:t>Activity</a:t>
            </a:r>
            <a:r>
              <a:rPr lang="en-GB" b="1" baseline="0" dirty="0"/>
              <a:t> 5</a:t>
            </a:r>
            <a:endParaRPr lang="en-GB" b="1" dirty="0"/>
          </a:p>
          <a:p>
            <a:r>
              <a:rPr lang="en-GB" sz="1200" b="1" kern="1200" dirty="0">
                <a:solidFill>
                  <a:schemeClr val="tx1"/>
                </a:solidFill>
                <a:effectLst/>
                <a:ea typeface="+mn-ea"/>
                <a:cs typeface="+mn-cs"/>
              </a:rPr>
              <a:t>Suggested timings:</a:t>
            </a:r>
            <a:r>
              <a:rPr lang="en-GB" sz="1200" b="0" kern="1200" dirty="0">
                <a:solidFill>
                  <a:schemeClr val="tx1"/>
                </a:solidFill>
                <a:effectLst/>
                <a:ea typeface="+mn-ea"/>
                <a:cs typeface="+mn-cs"/>
              </a:rPr>
              <a:t> 3-4 minutes</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Engage in mathematical</a:t>
            </a:r>
            <a:r>
              <a:rPr lang="en-GB" sz="1200" b="0" kern="1200" baseline="0" dirty="0">
                <a:solidFill>
                  <a:schemeClr val="tx1"/>
                </a:solidFill>
                <a:effectLst/>
                <a:ea typeface="+mn-ea"/>
                <a:cs typeface="+mn-cs"/>
              </a:rPr>
              <a:t> thinking.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Explain</a:t>
            </a:r>
            <a:r>
              <a:rPr lang="en-GB" b="0" baseline="0" dirty="0"/>
              <a:t> that the participants will engage in mathematical thinking through this task </a:t>
            </a:r>
            <a:r>
              <a:rPr lang="en-GB" b="1" baseline="0" dirty="0"/>
              <a:t>at their own level</a:t>
            </a:r>
            <a:r>
              <a:rPr lang="en-GB" b="0" baseline="0" dirty="0"/>
              <a:t> and at the end they will be asked to unpick the process and consider how mathematical thinking was promoted with the aim of helping them consider how to do this in their classroom. This task can be adapted and used in classes R-Y6 however that is not the focus of the activity here.</a:t>
            </a:r>
          </a:p>
          <a:p>
            <a:endParaRPr lang="en-GB" b="0" baseline="0" dirty="0"/>
          </a:p>
          <a:p>
            <a:pPr eaLnBrk="1" hangingPunct="1"/>
            <a:r>
              <a:rPr lang="en-GB" b="0" i="0" dirty="0"/>
              <a:t>Share</a:t>
            </a:r>
            <a:r>
              <a:rPr lang="en-GB" b="0" i="0" baseline="0" dirty="0"/>
              <a:t> the instructions for creating an </a:t>
            </a:r>
            <a:r>
              <a:rPr lang="en-GB" b="0" i="0" baseline="0" dirty="0" err="1"/>
              <a:t>arithmagon</a:t>
            </a:r>
            <a:r>
              <a:rPr lang="en-GB" b="0" i="0" baseline="0" dirty="0"/>
              <a:t> and model creating one. They can place the numbers 1-9 in any of the vertices in the </a:t>
            </a:r>
            <a:r>
              <a:rPr lang="en-GB" b="0" i="0" baseline="0" dirty="0" err="1"/>
              <a:t>arithmagon</a:t>
            </a:r>
            <a:r>
              <a:rPr lang="en-GB" b="0" i="0" baseline="0" dirty="0"/>
              <a:t> but they can only use each number once per </a:t>
            </a:r>
            <a:r>
              <a:rPr lang="en-GB" b="0" i="0" baseline="0" dirty="0" err="1"/>
              <a:t>arithmagon</a:t>
            </a:r>
            <a:r>
              <a:rPr lang="en-GB" b="0" i="0" baseline="0" dirty="0"/>
              <a:t> (in the red vertices). They must then sum two of the vertices and write the sum in the connected grey rectangle (the totals here may make 2-9 – that is fine). Ask participants to make three different examples and share them with their partner.</a:t>
            </a:r>
          </a:p>
          <a:p>
            <a:pPr eaLnBrk="1" hangingPunct="1"/>
            <a:r>
              <a:rPr lang="en-GB" b="1" i="0" baseline="0" dirty="0"/>
              <a:t>Resources: </a:t>
            </a:r>
            <a:r>
              <a:rPr lang="en-GB" b="0" i="0" baseline="0" dirty="0"/>
              <a:t>pens and paper</a:t>
            </a:r>
            <a:endParaRPr lang="en-GB" b="1"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08991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a:t>
            </a:r>
            <a:r>
              <a:rPr lang="en-GB" sz="1200" b="0" kern="1200" dirty="0">
                <a:solidFill>
                  <a:schemeClr val="tx1"/>
                </a:solidFill>
                <a:effectLst/>
                <a:ea typeface="+mn-ea"/>
                <a:cs typeface="+mn-cs"/>
              </a:rPr>
              <a:t> 3-4 minutes</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Engage in mathematical</a:t>
            </a:r>
            <a:r>
              <a:rPr lang="en-GB" sz="1200" b="0" kern="1200" baseline="0" dirty="0">
                <a:solidFill>
                  <a:schemeClr val="tx1"/>
                </a:solidFill>
                <a:effectLst/>
                <a:ea typeface="+mn-ea"/>
                <a:cs typeface="+mn-cs"/>
              </a:rPr>
              <a:t> thinking.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Now teachers have created some examples</a:t>
            </a:r>
            <a:r>
              <a:rPr lang="en-GB" b="0" baseline="0" dirty="0"/>
              <a:t> of their own, ask them</a:t>
            </a:r>
            <a:r>
              <a:rPr lang="en-GB" b="0" dirty="0"/>
              <a:t> to complete these </a:t>
            </a:r>
            <a:r>
              <a:rPr lang="en-GB" b="0" dirty="0" err="1"/>
              <a:t>arithmagons</a:t>
            </a:r>
            <a:r>
              <a:rPr lang="en-GB" b="0" dirty="0"/>
              <a:t>. The sum of</a:t>
            </a:r>
            <a:r>
              <a:rPr lang="en-GB" b="0" baseline="0" dirty="0"/>
              <a:t> the numbers are given and they must work out the values at the vertices. The completed </a:t>
            </a:r>
            <a:r>
              <a:rPr lang="en-GB" b="0" baseline="0" dirty="0" err="1"/>
              <a:t>arithmagons</a:t>
            </a:r>
            <a:r>
              <a:rPr lang="en-GB" b="0" baseline="0" dirty="0"/>
              <a:t> are shown on the following slide. If some teachers are struggling to get started a prompt can include: all of these examples use the number three.</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Resources: </a:t>
            </a:r>
            <a:r>
              <a:rPr lang="en-GB" b="0" baseline="0" dirty="0"/>
              <a:t>pens and paper</a:t>
            </a:r>
            <a:endParaRPr lang="en-GB" b="1" baseline="0"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52081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1 minute</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share the aims of the session</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 </a:t>
            </a:r>
            <a:r>
              <a:rPr lang="en-GB" sz="1200" kern="1200" dirty="0">
                <a:solidFill>
                  <a:schemeClr val="tx1"/>
                </a:solidFill>
                <a:effectLst/>
                <a:ea typeface="+mn-ea"/>
                <a:cs typeface="+mn-cs"/>
              </a:rPr>
              <a:t>Share the aims of the session.</a:t>
            </a:r>
            <a:endParaRPr lang="en-GB" dirty="0"/>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sz="1200" b="1"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8D0530D3-57BB-4B90-939D-014AC8D5BB7D}"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3411515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a:t>
            </a:r>
            <a:r>
              <a:rPr lang="en-GB" sz="1200" b="0" kern="1200" dirty="0">
                <a:solidFill>
                  <a:schemeClr val="tx1"/>
                </a:solidFill>
                <a:effectLst/>
                <a:ea typeface="+mn-ea"/>
                <a:cs typeface="+mn-cs"/>
              </a:rPr>
              <a:t> 3-4 minutes</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Engage in mathematical</a:t>
            </a:r>
            <a:r>
              <a:rPr lang="en-GB" sz="1200" b="0" kern="1200" baseline="0" dirty="0">
                <a:solidFill>
                  <a:schemeClr val="tx1"/>
                </a:solidFill>
                <a:effectLst/>
                <a:ea typeface="+mn-ea"/>
                <a:cs typeface="+mn-cs"/>
              </a:rPr>
              <a:t> thinking.</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t>Participants are to describe</a:t>
            </a:r>
            <a:r>
              <a:rPr lang="en-GB" b="0" baseline="0" dirty="0"/>
              <a:t> as many similarities and differences as they can. Use the discussion to draw out the words consecutive, even, odd. Encourage participants to use these words in full sentences and ensure all understand the definitions.</a:t>
            </a:r>
          </a:p>
          <a:p>
            <a:r>
              <a:rPr lang="en-GB" b="0" baseline="0" dirty="0"/>
              <a:t>These are </a:t>
            </a:r>
            <a:r>
              <a:rPr lang="en-GB" b="1" baseline="0" dirty="0"/>
              <a:t>some</a:t>
            </a:r>
            <a:r>
              <a:rPr lang="en-GB" b="0" baseline="0" dirty="0"/>
              <a:t> of the similarities that teachers may draw out:</a:t>
            </a:r>
          </a:p>
          <a:p>
            <a:pPr marL="171450" indent="-171450" eaLnBrk="1" hangingPunct="1">
              <a:buFont typeface="Arial" panose="020B0604020202020204" pitchFamily="34" charset="0"/>
              <a:buChar char="•"/>
            </a:pPr>
            <a:r>
              <a:rPr lang="en-GB" b="0" baseline="0" dirty="0"/>
              <a:t>All the </a:t>
            </a:r>
            <a:r>
              <a:rPr lang="en-GB" b="0" baseline="0" dirty="0" err="1"/>
              <a:t>arithmagons</a:t>
            </a:r>
            <a:r>
              <a:rPr lang="en-GB" b="0" baseline="0" dirty="0"/>
              <a:t> have the number 3 at the top. </a:t>
            </a:r>
            <a:r>
              <a:rPr lang="en-GB" b="0" i="1" baseline="0" dirty="0"/>
              <a:t>Is this always the case?</a:t>
            </a:r>
            <a:endParaRPr lang="en-GB" b="0" baseline="0" dirty="0"/>
          </a:p>
          <a:p>
            <a:pPr marL="171450" indent="-171450" eaLnBrk="1" hangingPunct="1">
              <a:buFont typeface="Arial" panose="020B0604020202020204" pitchFamily="34" charset="0"/>
              <a:buChar char="•"/>
            </a:pPr>
            <a:r>
              <a:rPr lang="en-GB" b="0" baseline="0" dirty="0"/>
              <a:t>In the first </a:t>
            </a:r>
            <a:r>
              <a:rPr lang="en-GB" b="0" baseline="0" dirty="0" err="1"/>
              <a:t>arithamgon</a:t>
            </a:r>
            <a:r>
              <a:rPr lang="en-GB" b="0" baseline="0" dirty="0"/>
              <a:t> on the slide, the numbers in the vertices are consecutive and so are the sums. </a:t>
            </a:r>
            <a:r>
              <a:rPr lang="en-GB" b="0" i="1" baseline="0" dirty="0"/>
              <a:t>Does this always happen? I wonder…</a:t>
            </a:r>
          </a:p>
          <a:p>
            <a:pPr marL="171450" indent="-171450" eaLnBrk="1" hangingPunct="1">
              <a:buFont typeface="Arial" panose="020B0604020202020204" pitchFamily="34" charset="0"/>
              <a:buChar char="•"/>
            </a:pPr>
            <a:r>
              <a:rPr lang="en-GB" b="0" baseline="0" dirty="0"/>
              <a:t>The numbers in the </a:t>
            </a:r>
            <a:r>
              <a:rPr lang="en-GB" b="0" baseline="0" dirty="0" err="1"/>
              <a:t>arithmagon</a:t>
            </a:r>
            <a:r>
              <a:rPr lang="en-GB" b="0" baseline="0" dirty="0"/>
              <a:t> on the top right are all odd. The sums are all even. </a:t>
            </a:r>
            <a:r>
              <a:rPr lang="en-GB" b="0" i="1" baseline="0" dirty="0"/>
              <a:t>Does this always happen? Prove it to me. </a:t>
            </a:r>
          </a:p>
          <a:p>
            <a:pPr marL="171450" indent="-171450" eaLnBrk="1" hangingPunct="1">
              <a:buFont typeface="Arial" panose="020B0604020202020204" pitchFamily="34" charset="0"/>
              <a:buChar char="•"/>
            </a:pPr>
            <a:r>
              <a:rPr lang="en-GB" b="0" baseline="0" dirty="0"/>
              <a:t>The sum of all the numbers in the vertices is always half the sum of the numbers in the grey rectangles. </a:t>
            </a:r>
            <a:r>
              <a:rPr lang="en-GB" b="0" i="1" baseline="0" dirty="0"/>
              <a:t>Does this always happen?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t>Resources: </a:t>
            </a:r>
            <a:r>
              <a:rPr lang="en-GB" b="0" baseline="0" dirty="0"/>
              <a:t>none</a:t>
            </a:r>
            <a:endParaRPr lang="en-GB" b="1" baseline="0" dirty="0"/>
          </a:p>
          <a:p>
            <a:pPr marL="0" indent="0" eaLnBrk="1" hangingPunct="1">
              <a:buFont typeface="Arial" panose="020B0604020202020204" pitchFamily="34" charse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464158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timings:</a:t>
            </a:r>
            <a:r>
              <a:rPr lang="en-GB" sz="1200" b="0" kern="1200" dirty="0">
                <a:solidFill>
                  <a:schemeClr val="tx1"/>
                </a:solidFill>
                <a:effectLst/>
                <a:ea typeface="+mn-ea"/>
                <a:cs typeface="+mn-cs"/>
              </a:rPr>
              <a:t> 1-2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Purpose: </a:t>
            </a:r>
            <a:r>
              <a:rPr lang="en-GB" b="0" dirty="0"/>
              <a:t>Summarise</a:t>
            </a:r>
            <a:r>
              <a:rPr lang="en-GB" b="0" baseline="0" dirty="0"/>
              <a:t> the session: Dimensions of Depth </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1" kern="1200" baseline="0" dirty="0">
                <a:solidFill>
                  <a:schemeClr val="tx1"/>
                </a:solidFill>
                <a:effectLst/>
                <a:ea typeface="+mn-ea"/>
                <a:cs typeface="+mn-cs"/>
              </a:rPr>
              <a:t> </a:t>
            </a:r>
            <a:r>
              <a:rPr lang="en-GB" b="0" dirty="0">
                <a:latin typeface="Georgia" panose="02040502050405020303" pitchFamily="18" charset="0"/>
              </a:rPr>
              <a:t>Review everything covered in the session by returning to an</a:t>
            </a:r>
            <a:r>
              <a:rPr lang="en-GB" b="0" baseline="0" dirty="0">
                <a:latin typeface="Georgia" panose="02040502050405020303" pitchFamily="18" charset="0"/>
              </a:rPr>
              <a:t> earlier quote.</a:t>
            </a:r>
            <a:endParaRPr lang="en-GB" b="0" dirty="0">
              <a:latin typeface="Georgia" panose="02040502050405020303"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Highlight that there is a great deal of interplay between these Dimensions of Depth – all three are closely interlinked and not easily separated but we make the distinctions so that it is easier to identify strategies to include in our teaching that ensure all three Dimensions of Depth are well developed. Ensure teachers are aware of the underlying belief that every child can succeed and this underpins the three Dimensions of Depth.</a:t>
            </a:r>
            <a:endParaRPr lang="en-GB" b="1" dirty="0"/>
          </a:p>
          <a:p>
            <a:pPr eaLnBrk="1" hangingPunct="1"/>
            <a:r>
              <a:rPr lang="en-GB" b="1" dirty="0"/>
              <a:t>Resources: </a:t>
            </a:r>
            <a:r>
              <a:rPr lang="en-GB" b="0" dirty="0"/>
              <a:t>none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9689E-BE78-41BA-8384-AB5AA9FD81A8}"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563377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your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3505A-1711-4A96-A68D-00496CB3FF77}" type="slidenum">
              <a:rPr kumimoji="0" lang="en-GB"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762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1 minute</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a:t>
            </a:r>
            <a:r>
              <a:rPr lang="en-GB" sz="1200" b="0" kern="1200" baseline="0" dirty="0">
                <a:solidFill>
                  <a:schemeClr val="tx1"/>
                </a:solidFill>
                <a:effectLst/>
                <a:ea typeface="+mn-ea"/>
                <a:cs typeface="+mn-cs"/>
              </a:rPr>
              <a:t> share the six-part lesson structure</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 </a:t>
            </a:r>
            <a:r>
              <a:rPr lang="en-GB" sz="1200" b="0" kern="1200" dirty="0">
                <a:solidFill>
                  <a:schemeClr val="tx1"/>
                </a:solidFill>
                <a:effectLst/>
                <a:ea typeface="+mn-ea"/>
                <a:cs typeface="+mn-cs"/>
              </a:rPr>
              <a:t>Allow</a:t>
            </a:r>
            <a:r>
              <a:rPr lang="en-GB" sz="1200" b="0" kern="1200" baseline="0" dirty="0">
                <a:solidFill>
                  <a:schemeClr val="tx1"/>
                </a:solidFill>
                <a:effectLst/>
                <a:ea typeface="+mn-ea"/>
                <a:cs typeface="+mn-cs"/>
              </a:rPr>
              <a:t> participants to view the six-part lesson structure. Explain that the workshop will develop their understanding of the parts of the lesson. You may want to take this opportunity to allow teachers to jot down any initial question they may have about the structure.</a:t>
            </a:r>
          </a:p>
          <a:p>
            <a:r>
              <a:rPr lang="en-GB" sz="1200" b="1" kern="1200" dirty="0">
                <a:solidFill>
                  <a:schemeClr val="tx1"/>
                </a:solidFill>
                <a:effectLst/>
                <a:ea typeface="+mn-ea"/>
                <a:cs typeface="+mn-cs"/>
              </a:rPr>
              <a:t>Resources:</a:t>
            </a:r>
            <a:r>
              <a:rPr lang="en-GB" sz="1200" b="1" kern="1200" baseline="0" dirty="0">
                <a:solidFill>
                  <a:schemeClr val="tx1"/>
                </a:solidFill>
                <a:effectLst/>
                <a:ea typeface="+mn-ea"/>
                <a:cs typeface="+mn-cs"/>
              </a:rPr>
              <a:t> </a:t>
            </a:r>
            <a:r>
              <a:rPr lang="en-GB" sz="1200" b="0" kern="1200" baseline="0" dirty="0">
                <a:solidFill>
                  <a:schemeClr val="tx1"/>
                </a:solidFill>
                <a:effectLst/>
                <a:ea typeface="+mn-ea"/>
                <a:cs typeface="+mn-cs"/>
              </a:rPr>
              <a:t>none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10553-7622-4877-B93D-AF63AD6AE1BF}"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472832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your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3505A-1711-4A96-A68D-00496CB3FF77}" type="slidenum">
              <a:rPr kumimoji="0" lang="en-GB"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739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1</a:t>
            </a:r>
            <a:r>
              <a:rPr lang="en-GB" sz="1200" b="0" kern="1200" baseline="0" dirty="0">
                <a:solidFill>
                  <a:schemeClr val="tx1"/>
                </a:solidFill>
                <a:effectLst/>
                <a:ea typeface="+mn-ea"/>
                <a:cs typeface="+mn-cs"/>
              </a:rPr>
              <a:t> </a:t>
            </a:r>
            <a:r>
              <a:rPr lang="en-GB" sz="1200" b="0" kern="1200" dirty="0">
                <a:solidFill>
                  <a:schemeClr val="tx1"/>
                </a:solidFill>
                <a:effectLst/>
                <a:ea typeface="+mn-ea"/>
                <a:cs typeface="+mn-cs"/>
              </a:rPr>
              <a:t>minute</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Recognising</a:t>
            </a:r>
            <a:r>
              <a:rPr lang="en-GB" sz="1200" b="0" kern="1200" baseline="0" dirty="0">
                <a:solidFill>
                  <a:schemeClr val="tx1"/>
                </a:solidFill>
                <a:effectLst/>
                <a:ea typeface="+mn-ea"/>
                <a:cs typeface="+mn-cs"/>
              </a:rPr>
              <a:t> that all pupils can achieve.</a:t>
            </a:r>
            <a:endParaRPr lang="en-GB" sz="1200" b="1"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Facilitation: </a:t>
            </a:r>
            <a:r>
              <a:rPr lang="en-GB" sz="1200" b="0" kern="1200" dirty="0">
                <a:solidFill>
                  <a:schemeClr val="tx1"/>
                </a:solidFill>
                <a:effectLst/>
                <a:ea typeface="+mn-ea"/>
                <a:cs typeface="+mn-cs"/>
              </a:rPr>
              <a:t>Share</a:t>
            </a:r>
            <a:r>
              <a:rPr lang="en-GB" sz="1200" b="0" kern="1200" baseline="0" dirty="0">
                <a:solidFill>
                  <a:schemeClr val="tx1"/>
                </a:solidFill>
                <a:effectLst/>
                <a:ea typeface="+mn-ea"/>
                <a:cs typeface="+mn-cs"/>
              </a:rPr>
              <a:t> the statement and explain that this links closely to the </a:t>
            </a:r>
            <a:r>
              <a:rPr lang="en-GB" dirty="0"/>
              <a:t>Mathematics Mastery vision of all pupils enjoying and</a:t>
            </a:r>
            <a:r>
              <a:rPr lang="en-GB" baseline="0" dirty="0"/>
              <a:t> succeeding in mathematics, regardless of background. We acknowledge that every pupil will have a different starting point but what’s important is that they can improve from that starting point.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64ECD5E-6C95-41EF-8841-BC1C5E15A375}" type="slidenum">
              <a:rPr lang="en-GB" smtClean="0">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4020134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 </a:t>
            </a:r>
            <a:r>
              <a:rPr lang="en-GB" sz="1200" b="0" i="0" kern="1200" dirty="0">
                <a:solidFill>
                  <a:schemeClr val="tx1"/>
                </a:solidFill>
                <a:effectLst/>
                <a:ea typeface="+mn-ea"/>
                <a:cs typeface="+mn-cs"/>
              </a:rPr>
              <a:t>2-3</a:t>
            </a:r>
            <a:r>
              <a:rPr lang="en-GB" sz="1200" b="0" i="0" kern="1200" baseline="0" dirty="0">
                <a:solidFill>
                  <a:schemeClr val="tx1"/>
                </a:solidFill>
                <a:effectLst/>
                <a:ea typeface="+mn-ea"/>
                <a:cs typeface="+mn-cs"/>
              </a:rPr>
              <a:t> </a:t>
            </a:r>
            <a:r>
              <a:rPr lang="en-GB" sz="1200" b="0" i="0" kern="1200" dirty="0">
                <a:solidFill>
                  <a:schemeClr val="tx1"/>
                </a:solidFill>
                <a:effectLst/>
                <a:ea typeface="+mn-ea"/>
                <a:cs typeface="+mn-cs"/>
              </a:rPr>
              <a:t>minutes</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Highlight</a:t>
            </a:r>
            <a:r>
              <a:rPr lang="en-GB" sz="1200" b="0" kern="1200" baseline="0" dirty="0">
                <a:solidFill>
                  <a:schemeClr val="tx1"/>
                </a:solidFill>
                <a:effectLst/>
                <a:ea typeface="+mn-ea"/>
                <a:cs typeface="+mn-cs"/>
              </a:rPr>
              <a:t> negative perceptions of maths</a:t>
            </a:r>
            <a:endParaRPr lang="en-GB" sz="1200" b="0" kern="1200" dirty="0">
              <a:solidFill>
                <a:schemeClr val="tx1"/>
              </a:solidFill>
              <a:effectLst/>
              <a:ea typeface="+mn-ea"/>
              <a:cs typeface="+mn-cs"/>
            </a:endParaRPr>
          </a:p>
          <a:p>
            <a:r>
              <a:rPr lang="en-GB" sz="1200" b="1" kern="1200" dirty="0">
                <a:solidFill>
                  <a:schemeClr val="tx1"/>
                </a:solidFill>
                <a:effectLst/>
                <a:ea typeface="+mn-ea"/>
                <a:cs typeface="+mn-cs"/>
              </a:rPr>
              <a:t>Facilitation: </a:t>
            </a:r>
            <a:r>
              <a:rPr lang="en-GB" sz="1200" b="0" kern="1200" dirty="0">
                <a:solidFill>
                  <a:schemeClr val="tx1"/>
                </a:solidFill>
                <a:effectLst/>
                <a:ea typeface="+mn-ea"/>
                <a:cs typeface="+mn-cs"/>
              </a:rPr>
              <a:t>Make</a:t>
            </a:r>
            <a:r>
              <a:rPr lang="en-GB" sz="1200" b="0" kern="1200" baseline="0" dirty="0">
                <a:solidFill>
                  <a:schemeClr val="tx1"/>
                </a:solidFill>
                <a:effectLst/>
                <a:ea typeface="+mn-ea"/>
                <a:cs typeface="+mn-cs"/>
              </a:rPr>
              <a:t> links to previous slide, recognising that while your teachers may instil the belief from the previous slide, pupils will undoubtedly hear some/a lot of negative perceptions around maths outside of the classroom. People can often be very quick to proclaim that they are not good at maths, and this is an accepted statement- for example when dealing with the bill at a restaurant, people will say ‘I can’t do maths’, but you’ll rarely hear ‘I can’t read’ or ‘I can’t write’.</a:t>
            </a:r>
            <a:r>
              <a:rPr lang="en-GB" sz="1200" b="1" kern="1200" baseline="0" dirty="0">
                <a:solidFill>
                  <a:schemeClr val="tx1"/>
                </a:solidFill>
                <a:effectLst/>
                <a:ea typeface="+mn-ea"/>
                <a:cs typeface="+mn-cs"/>
              </a:rPr>
              <a:t> </a:t>
            </a:r>
          </a:p>
          <a:p>
            <a:r>
              <a:rPr lang="en-GB" sz="1200" b="1" kern="1200" baseline="0" dirty="0">
                <a:solidFill>
                  <a:schemeClr val="tx1"/>
                </a:solidFill>
                <a:effectLst/>
                <a:ea typeface="+mn-ea"/>
                <a:cs typeface="+mn-cs"/>
              </a:rPr>
              <a:t>Animation 1: </a:t>
            </a:r>
            <a:r>
              <a:rPr lang="en-GB" sz="1200" b="0" kern="1200" baseline="0" dirty="0">
                <a:solidFill>
                  <a:schemeClr val="tx1"/>
                </a:solidFill>
                <a:effectLst/>
                <a:ea typeface="+mn-ea"/>
                <a:cs typeface="+mn-cs"/>
              </a:rPr>
              <a:t>The more pupils hear this negative talk the more it will become a self-fulfilling prophecy as pupils will assume that it is acceptable to not be very good at maths.</a:t>
            </a:r>
          </a:p>
          <a:p>
            <a:r>
              <a:rPr lang="en-GB" sz="1200" b="1" kern="1200" baseline="0" dirty="0">
                <a:solidFill>
                  <a:schemeClr val="tx1"/>
                </a:solidFill>
                <a:effectLst/>
                <a:ea typeface="+mn-ea"/>
                <a:cs typeface="+mn-cs"/>
              </a:rPr>
              <a:t>Animation 2: </a:t>
            </a:r>
            <a:r>
              <a:rPr lang="en-GB" sz="1200" b="0" kern="1200" baseline="0" dirty="0">
                <a:solidFill>
                  <a:schemeClr val="tx1"/>
                </a:solidFill>
                <a:effectLst/>
                <a:ea typeface="+mn-ea"/>
                <a:cs typeface="+mn-cs"/>
              </a:rPr>
              <a:t>Every adult within school needs to reiterate that there is no maths gene – their mathematical attainment is not dictated by how their parents did at school or how they feel now about maths. </a:t>
            </a:r>
          </a:p>
          <a:p>
            <a:r>
              <a:rPr lang="en-GB" sz="1200" b="1" kern="1200" baseline="0" dirty="0">
                <a:solidFill>
                  <a:schemeClr val="tx1"/>
                </a:solidFill>
                <a:effectLst/>
                <a:ea typeface="+mn-ea"/>
                <a:cs typeface="+mn-cs"/>
              </a:rPr>
              <a:t>Animation 3: </a:t>
            </a:r>
            <a:r>
              <a:rPr lang="en-GB" sz="1200" b="0" kern="1200" baseline="0" dirty="0">
                <a:solidFill>
                  <a:schemeClr val="tx1"/>
                </a:solidFill>
                <a:effectLst/>
                <a:ea typeface="+mn-ea"/>
                <a:cs typeface="+mn-cs"/>
              </a:rPr>
              <a:t>Pupils need to be resilient and understand that success in maths comes from effort. </a:t>
            </a:r>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sz="1200" b="1"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E078AEDB-55A6-468E-982A-20B0AA2830AF}" type="slidenum">
              <a:rPr lang="en-GB" smtClean="0"/>
              <a:t>37</a:t>
            </a:fld>
            <a:endParaRPr lang="en-GB" dirty="0"/>
          </a:p>
        </p:txBody>
      </p:sp>
    </p:spTree>
    <p:extLst>
      <p:ext uri="{BB962C8B-B14F-4D97-AF65-F5344CB8AC3E}">
        <p14:creationId xmlns:p14="http://schemas.microsoft.com/office/powerpoint/2010/main" val="1899163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Suggested timing: </a:t>
            </a:r>
            <a:r>
              <a:rPr lang="en-GB" sz="1200" b="0" kern="1200" dirty="0">
                <a:solidFill>
                  <a:schemeClr val="tx1"/>
                </a:solidFill>
                <a:effectLst/>
                <a:ea typeface="+mn-ea"/>
                <a:cs typeface="+mn-cs"/>
              </a:rPr>
              <a:t>2-3 minutes</a:t>
            </a:r>
            <a:r>
              <a:rPr lang="en-GB" sz="1200" b="1" kern="1200" dirty="0">
                <a:solidFill>
                  <a:schemeClr val="tx1"/>
                </a:solidFill>
                <a:effectLst/>
                <a:ea typeface="+mn-ea"/>
                <a:cs typeface="+mn-cs"/>
              </a:rPr>
              <a:t> </a:t>
            </a:r>
          </a:p>
          <a:p>
            <a:r>
              <a:rPr lang="en-GB" sz="1200" b="1" kern="1200" dirty="0">
                <a:solidFill>
                  <a:schemeClr val="tx1"/>
                </a:solidFill>
                <a:effectLst/>
                <a:ea typeface="+mn-ea"/>
                <a:cs typeface="+mn-cs"/>
              </a:rPr>
              <a:t>Purpose</a:t>
            </a:r>
            <a:r>
              <a:rPr lang="en-GB" sz="1200" b="0" kern="1200" dirty="0">
                <a:solidFill>
                  <a:schemeClr val="tx1"/>
                </a:solidFill>
                <a:effectLst/>
                <a:ea typeface="+mn-ea"/>
                <a:cs typeface="+mn-cs"/>
              </a:rPr>
              <a:t>: Inform participants of what they</a:t>
            </a:r>
            <a:r>
              <a:rPr lang="en-GB" sz="1200" b="0" kern="1200" baseline="0" dirty="0">
                <a:solidFill>
                  <a:schemeClr val="tx1"/>
                </a:solidFill>
                <a:effectLst/>
                <a:ea typeface="+mn-ea"/>
                <a:cs typeface="+mn-cs"/>
              </a:rPr>
              <a:t> can do to encourage positive attitudes about maths</a:t>
            </a:r>
            <a:endParaRPr lang="en-GB" sz="1200" b="0" kern="1200" dirty="0">
              <a:solidFill>
                <a:schemeClr val="tx1"/>
              </a:solidFill>
              <a:effectLst/>
              <a:ea typeface="+mn-ea"/>
              <a:cs typeface="+mn-cs"/>
            </a:endParaRPr>
          </a:p>
          <a:p>
            <a:r>
              <a:rPr lang="en-GB" sz="1200" b="1" kern="1200" dirty="0">
                <a:solidFill>
                  <a:schemeClr val="tx1"/>
                </a:solidFill>
                <a:effectLst/>
                <a:ea typeface="+mn-ea"/>
                <a:cs typeface="+mn-cs"/>
              </a:rPr>
              <a:t>Facilitation: </a:t>
            </a:r>
            <a:r>
              <a:rPr lang="en-GB" sz="1200" b="0" kern="1200" dirty="0">
                <a:solidFill>
                  <a:schemeClr val="tx1"/>
                </a:solidFill>
                <a:effectLst/>
                <a:ea typeface="+mn-ea"/>
                <a:cs typeface="+mn-cs"/>
              </a:rPr>
              <a:t>Explain</a:t>
            </a:r>
            <a:r>
              <a:rPr lang="en-GB" sz="1200" b="0" kern="1200" baseline="0" dirty="0">
                <a:solidFill>
                  <a:schemeClr val="tx1"/>
                </a:solidFill>
                <a:effectLst/>
                <a:ea typeface="+mn-ea"/>
                <a:cs typeface="+mn-cs"/>
              </a:rPr>
              <a:t> that one of the most effective ways in which additional adults can support positive mindsets is to have a growth mindset themselves: </a:t>
            </a:r>
            <a:r>
              <a:rPr lang="en-GB" sz="1200" b="0" kern="1200" dirty="0">
                <a:solidFill>
                  <a:schemeClr val="tx1"/>
                </a:solidFill>
                <a:effectLst/>
                <a:ea typeface="+mn-ea"/>
                <a:cs typeface="+mn-cs"/>
              </a:rPr>
              <a:t>believing</a:t>
            </a:r>
            <a:r>
              <a:rPr lang="en-GB" sz="1200" b="0" kern="1200" baseline="0" dirty="0">
                <a:solidFill>
                  <a:schemeClr val="tx1"/>
                </a:solidFill>
                <a:effectLst/>
                <a:ea typeface="+mn-ea"/>
                <a:cs typeface="+mn-cs"/>
              </a:rPr>
              <a:t> that ability can improve with effort is fundamental and supports pupils Personal, Social and Emotional Development, one of the Prime areas in the EYFS as well as linking to several of the CoEL in the EYFS; Active Learning and Playing and Exploring. Use the first 8 animations to show some suggestions.</a:t>
            </a:r>
          </a:p>
          <a:p>
            <a:endParaRPr lang="en-GB" sz="1200" b="0" kern="1200" baseline="0" dirty="0">
              <a:solidFill>
                <a:schemeClr val="tx1"/>
              </a:solidFill>
              <a:effectLst/>
              <a:ea typeface="+mn-ea"/>
              <a:cs typeface="+mn-cs"/>
            </a:endParaRPr>
          </a:p>
          <a:p>
            <a:r>
              <a:rPr lang="en-GB" sz="1200" b="0" kern="1200" baseline="0" dirty="0">
                <a:solidFill>
                  <a:schemeClr val="tx1"/>
                </a:solidFill>
                <a:effectLst/>
                <a:ea typeface="+mn-ea"/>
                <a:cs typeface="+mn-cs"/>
              </a:rPr>
              <a:t>The bullet points (animated) are covered in further detail in the following slides.</a:t>
            </a:r>
          </a:p>
          <a:p>
            <a:r>
              <a:rPr lang="en-GB" sz="1200" b="0" kern="1200" baseline="0" dirty="0">
                <a:solidFill>
                  <a:schemeClr val="tx1"/>
                </a:solidFill>
                <a:effectLst/>
                <a:ea typeface="+mn-ea"/>
                <a:cs typeface="+mn-cs"/>
              </a:rPr>
              <a:t>Animate the first bullet point. Explain:</a:t>
            </a:r>
            <a:endParaRPr lang="en-GB" sz="1200" b="0" kern="1200" dirty="0">
              <a:solidFill>
                <a:schemeClr val="tx1"/>
              </a:solidFill>
              <a:effectLst/>
              <a:ea typeface="+mn-ea"/>
              <a:cs typeface="+mn-cs"/>
            </a:endParaRPr>
          </a:p>
          <a:p>
            <a:pPr marL="171450" indent="-171450">
              <a:buFont typeface="Arial" panose="020B0604020202020204" pitchFamily="34" charset="0"/>
              <a:buChar char="•"/>
            </a:pPr>
            <a:r>
              <a:rPr lang="en-GB" dirty="0"/>
              <a:t>We need to encourage challenge as a</a:t>
            </a:r>
            <a:r>
              <a:rPr lang="en-GB" baseline="0" dirty="0"/>
              <a:t> good thing and that it is about the effort that we put in. Hard work can be a good thing: we may face mistakes along the way but we can learn from them.</a:t>
            </a:r>
          </a:p>
          <a:p>
            <a:pPr marL="171450" indent="-171450">
              <a:buFont typeface="Arial" panose="020B0604020202020204" pitchFamily="34" charset="0"/>
              <a:buChar char="•"/>
            </a:pPr>
            <a:r>
              <a:rPr lang="en-GB" dirty="0"/>
              <a:t>Emphasise that this needs to apply to </a:t>
            </a:r>
            <a:r>
              <a:rPr lang="en-GB" b="1" u="sng" dirty="0"/>
              <a:t>all pupils </a:t>
            </a:r>
            <a:r>
              <a:rPr lang="en-GB" dirty="0"/>
              <a:t>in the class, including higher attaining pupils who very often, may not highly value mistakes and challenge. Very often high </a:t>
            </a:r>
            <a:r>
              <a:rPr lang="en-GB" dirty="0" err="1"/>
              <a:t>attainers</a:t>
            </a:r>
            <a:r>
              <a:rPr lang="en-GB" dirty="0"/>
              <a:t> have made few mistakes or got things wrong. Therefore when they do make a mistake, they can often shy away from what they were doing but they feel they are not ‘succeeding’. </a:t>
            </a:r>
          </a:p>
          <a:p>
            <a:pPr marL="0" indent="0">
              <a:buFont typeface="Arial" panose="020B0604020202020204" pitchFamily="34" charset="0"/>
              <a:buNone/>
            </a:pPr>
            <a:r>
              <a:rPr lang="en-GB" dirty="0"/>
              <a:t>Animate the second bullet point. Explain:</a:t>
            </a:r>
          </a:p>
          <a:p>
            <a:pPr marL="171450" indent="-171450">
              <a:buFont typeface="Arial" panose="020B0604020202020204" pitchFamily="34" charset="0"/>
              <a:buChar char="•"/>
            </a:pPr>
            <a:r>
              <a:rPr lang="en-GB" dirty="0"/>
              <a:t>Process praise/feedback includes feedback about strategies, effort, perseverance, challenge-seeking, improvement, etc.</a:t>
            </a:r>
            <a:r>
              <a:rPr lang="en-GB" baseline="0" dirty="0"/>
              <a:t> </a:t>
            </a:r>
            <a:r>
              <a:rPr lang="en-GB" dirty="0"/>
              <a:t>This</a:t>
            </a:r>
            <a:r>
              <a:rPr lang="en-GB" baseline="0" dirty="0"/>
              <a:t> is</a:t>
            </a:r>
            <a:r>
              <a:rPr lang="en-GB" dirty="0"/>
              <a:t> as opposed to person praise/feedback, which refers to the intelligence or talents of the student, or outcome praise/feedback, which puts the focus on the final product</a:t>
            </a:r>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p>
        </p:txBody>
      </p:sp>
      <p:sp>
        <p:nvSpPr>
          <p:cNvPr id="4" name="Slide Number Placeholder 3"/>
          <p:cNvSpPr>
            <a:spLocks noGrp="1"/>
          </p:cNvSpPr>
          <p:nvPr>
            <p:ph type="sldNum" sz="quarter" idx="10"/>
          </p:nvPr>
        </p:nvSpPr>
        <p:spPr/>
        <p:txBody>
          <a:bodyPr/>
          <a:lstStyle/>
          <a:p>
            <a:fld id="{165C11B8-8699-45E2-9687-64D94354A16D}" type="slidenum">
              <a:rPr lang="en-GB" smtClean="0"/>
              <a:t>38</a:t>
            </a:fld>
            <a:endParaRPr lang="en-GB" dirty="0"/>
          </a:p>
        </p:txBody>
      </p:sp>
    </p:spTree>
    <p:extLst>
      <p:ext uri="{BB962C8B-B14F-4D97-AF65-F5344CB8AC3E}">
        <p14:creationId xmlns:p14="http://schemas.microsoft.com/office/powerpoint/2010/main" val="1843355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2-3 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 reflect on types</a:t>
            </a:r>
            <a:r>
              <a:rPr lang="en-GB" sz="1200" b="0" kern="1200" baseline="0" dirty="0">
                <a:solidFill>
                  <a:schemeClr val="tx1"/>
                </a:solidFill>
                <a:effectLst/>
                <a:ea typeface="+mn-ea"/>
                <a:cs typeface="+mn-cs"/>
              </a:rPr>
              <a:t> of praise.</a:t>
            </a:r>
            <a:endParaRPr lang="en-GB" sz="1200" b="1"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Facilitation: </a:t>
            </a:r>
            <a:r>
              <a:rPr lang="en-GB" sz="1200" b="0" kern="1200" dirty="0">
                <a:solidFill>
                  <a:schemeClr val="tx1"/>
                </a:solidFill>
                <a:effectLst/>
                <a:ea typeface="+mn-ea"/>
                <a:cs typeface="+mn-cs"/>
              </a:rPr>
              <a:t>Share the examples of person praise (blue</a:t>
            </a:r>
            <a:r>
              <a:rPr lang="en-GB" sz="1200" b="0" kern="1200" baseline="0" dirty="0">
                <a:solidFill>
                  <a:schemeClr val="tx1"/>
                </a:solidFill>
                <a:effectLst/>
                <a:ea typeface="+mn-ea"/>
                <a:cs typeface="+mn-cs"/>
              </a:rPr>
              <a:t> boxes)</a:t>
            </a:r>
            <a:r>
              <a:rPr lang="en-GB" sz="1200" b="0" kern="1200" dirty="0">
                <a:solidFill>
                  <a:schemeClr val="tx1"/>
                </a:solidFill>
                <a:effectLst/>
                <a:ea typeface="+mn-ea"/>
                <a:cs typeface="+mn-cs"/>
              </a:rPr>
              <a:t>.</a:t>
            </a:r>
            <a:r>
              <a:rPr lang="en-GB" sz="1200" b="0" kern="1200" baseline="0" dirty="0">
                <a:solidFill>
                  <a:schemeClr val="tx1"/>
                </a:solidFill>
                <a:effectLst/>
                <a:ea typeface="+mn-ea"/>
                <a:cs typeface="+mn-cs"/>
              </a:rPr>
              <a:t> Explain that al</a:t>
            </a:r>
            <a:r>
              <a:rPr lang="en-GB" sz="1200" b="0" kern="1200" dirty="0">
                <a:solidFill>
                  <a:schemeClr val="tx1"/>
                </a:solidFill>
                <a:effectLst/>
                <a:ea typeface="+mn-ea"/>
                <a:cs typeface="+mn-cs"/>
              </a:rPr>
              <a:t>though these types of praise comments are positive and common in the classroom, they do encourage a fixed mindset in mathematics. </a:t>
            </a:r>
            <a:r>
              <a:rPr lang="en-GB" b="0" dirty="0"/>
              <a:t>The praise given to pupils in class can impact on their own belief about their own ‘ability’ to do maths. If teachers are consistently praising the person and using words like, ‘clever’, ‘quickest’, ‘smart’, etc. then pupils are picking up that they are either clever or they’re not, or they need to be fast at maths to get praise. Invite participants to share further</a:t>
            </a:r>
            <a:r>
              <a:rPr lang="en-GB" b="0" baseline="0" dirty="0"/>
              <a: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sz="1200" kern="1200" dirty="0">
                <a:solidFill>
                  <a:schemeClr val="tx1"/>
                </a:solidFill>
                <a:effectLst/>
                <a:ea typeface="+mn-ea"/>
                <a:cs typeface="+mn-cs"/>
              </a:rPr>
              <a:t>Share the examples of process praise (pink)</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and invite participants to</a:t>
            </a:r>
            <a:r>
              <a:rPr lang="en-GB" sz="1200" kern="1200" baseline="0" dirty="0">
                <a:solidFill>
                  <a:schemeClr val="tx1"/>
                </a:solidFill>
                <a:effectLst/>
                <a:ea typeface="+mn-ea"/>
                <a:cs typeface="+mn-cs"/>
              </a:rPr>
              <a:t> notice that these statements focus on effort or process. Strategies for developing this in the classroom include:</a:t>
            </a:r>
            <a:endParaRPr lang="en-GB" sz="1200" kern="1200" dirty="0">
              <a:solidFill>
                <a:schemeClr val="tx1"/>
              </a:solidFill>
              <a:effectLst/>
              <a:ea typeface="+mn-ea"/>
              <a:cs typeface="+mn-cs"/>
            </a:endParaRPr>
          </a:p>
          <a:p>
            <a:pPr marL="171450" indent="-171450">
              <a:buFont typeface="Arial" panose="020B0604020202020204" pitchFamily="34" charset="0"/>
              <a:buChar char="•"/>
            </a:pPr>
            <a:r>
              <a:rPr lang="en-GB" sz="1200" kern="1200" dirty="0">
                <a:solidFill>
                  <a:schemeClr val="tx1"/>
                </a:solidFill>
                <a:effectLst/>
                <a:ea typeface="+mn-ea"/>
                <a:cs typeface="+mn-cs"/>
              </a:rPr>
              <a:t>Instead of praising pupils for being clever, focus on praising effort and particular strategies a pupil has used to tackle a problem.</a:t>
            </a:r>
          </a:p>
          <a:p>
            <a:pPr marL="171450" indent="-171450">
              <a:buFont typeface="Arial" panose="020B0604020202020204" pitchFamily="34" charset="0"/>
              <a:buChar char="•"/>
            </a:pPr>
            <a:r>
              <a:rPr lang="en-GB" sz="1200" kern="1200" dirty="0">
                <a:solidFill>
                  <a:schemeClr val="tx1"/>
                </a:solidFill>
                <a:effectLst/>
                <a:ea typeface="+mn-ea"/>
                <a:cs typeface="+mn-cs"/>
              </a:rPr>
              <a:t>When giving pupils feedback about their work, focus mainly on comments that emphasise their effort, dedication and how well they have applied themselves to the task rather than their achievement in terms of what grade or level they will be awarded.</a:t>
            </a:r>
          </a:p>
          <a:p>
            <a:pPr marL="171450" indent="-171450">
              <a:buFont typeface="Arial" panose="020B0604020202020204" pitchFamily="34" charset="0"/>
              <a:buChar char="•"/>
            </a:pPr>
            <a:r>
              <a:rPr lang="en-GB" sz="1200" kern="1200" dirty="0">
                <a:solidFill>
                  <a:schemeClr val="tx1"/>
                </a:solidFill>
                <a:effectLst/>
                <a:ea typeface="+mn-ea"/>
                <a:cs typeface="+mn-cs"/>
              </a:rPr>
              <a:t>The actual ‘learning’ of pupils should be the most important aspect of the classroom rather than placing too much emphasis on the grades or levels pupils have </a:t>
            </a:r>
            <a:r>
              <a:rPr lang="en-GB" sz="1200" b="0" kern="1200" dirty="0">
                <a:solidFill>
                  <a:schemeClr val="tx1"/>
                </a:solidFill>
                <a:effectLst/>
                <a:ea typeface="+mn-ea"/>
                <a:cs typeface="+mn-cs"/>
              </a:rPr>
              <a:t>achieved.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Further</a:t>
            </a:r>
            <a:r>
              <a:rPr lang="en-GB" sz="1200" b="0" kern="1200" baseline="0" dirty="0">
                <a:solidFill>
                  <a:schemeClr val="tx1"/>
                </a:solidFill>
                <a:effectLst/>
                <a:ea typeface="+mn-ea"/>
                <a:cs typeface="+mn-cs"/>
              </a:rPr>
              <a:t> examples of constructive praise from Willingham can be found here: </a:t>
            </a:r>
            <a:r>
              <a:rPr lang="en-GB" dirty="0"/>
              <a:t>https://www.aft.org/periodical/american-educator/winter-2005-2006/examples-constructive-praise-and-encouraging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Invite</a:t>
            </a:r>
            <a:r>
              <a:rPr lang="en-GB" baseline="0" dirty="0"/>
              <a:t> participants to share their own examples.</a:t>
            </a:r>
            <a:endParaRPr lang="en-GB" sz="1200" b="0" kern="1200" dirty="0">
              <a:solidFill>
                <a:schemeClr val="tx1"/>
              </a:solidFill>
              <a:effectLst/>
              <a:ea typeface="+mn-ea"/>
              <a:cs typeface="+mn-cs"/>
            </a:endParaRPr>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8D0530D3-57BB-4B90-939D-014AC8D5BB7D}" type="slidenum">
              <a:rPr lang="en-GB" smtClean="0">
                <a:solidFill>
                  <a:prstClr val="black"/>
                </a:solidFill>
              </a:rPr>
              <a:pPr/>
              <a:t>39</a:t>
            </a:fld>
            <a:endParaRPr lang="en-GB" dirty="0">
              <a:solidFill>
                <a:prstClr val="black"/>
              </a:solidFill>
            </a:endParaRPr>
          </a:p>
        </p:txBody>
      </p:sp>
    </p:spTree>
    <p:extLst>
      <p:ext uri="{BB962C8B-B14F-4D97-AF65-F5344CB8AC3E}">
        <p14:creationId xmlns:p14="http://schemas.microsoft.com/office/powerpoint/2010/main" val="777355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1-2 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 discuss what mindset is. </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 </a:t>
            </a:r>
            <a:r>
              <a:rPr lang="en-GB" sz="1200" kern="1200" dirty="0">
                <a:solidFill>
                  <a:schemeClr val="tx1"/>
                </a:solidFill>
                <a:effectLst/>
                <a:ea typeface="+mn-ea"/>
                <a:cs typeface="+mn-cs"/>
              </a:rPr>
              <a:t>Mindset is an idea developed by Dr Carol Dweck, a world-renowned psychologist, after decades of research on achievement and success. Participants may have</a:t>
            </a:r>
            <a:r>
              <a:rPr lang="en-GB" sz="1200" kern="1200" baseline="0" dirty="0">
                <a:solidFill>
                  <a:schemeClr val="tx1"/>
                </a:solidFill>
                <a:effectLst/>
                <a:ea typeface="+mn-ea"/>
                <a:cs typeface="+mn-cs"/>
              </a:rPr>
              <a:t> an understanding of this. Ensure connection is made between mindset and success for all – fostering the right mindset can support all pupils in succeeding, and this mindset applies to adults working with pupils as much as the pupils themselves.</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Mindset can be defined as a set of beliefs that determine somebody’s behaviour and outlook in life. In her work she describes the idea of there being two types of mindset – a fixed mindset and a growth mindset. These are explained on the following</a:t>
            </a:r>
            <a:r>
              <a:rPr lang="en-GB" sz="1200" kern="1200" baseline="0" dirty="0">
                <a:solidFill>
                  <a:schemeClr val="tx1"/>
                </a:solidFill>
                <a:effectLst/>
                <a:ea typeface="+mn-ea"/>
                <a:cs typeface="+mn-cs"/>
              </a:rPr>
              <a:t> slides.</a:t>
            </a:r>
            <a:endParaRPr lang="en-GB" dirty="0"/>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sz="1200" b="1"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8D0530D3-57BB-4B90-939D-014AC8D5BB7D}"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341151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your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3505A-1711-4A96-A68D-00496CB3FF77}" type="slidenum">
              <a:rPr kumimoji="0" lang="en-GB"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797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2-3 minutes </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 explore the terminology of a fixed mindset. </a:t>
            </a:r>
            <a:endParaRPr lang="en-GB" sz="1200" b="1"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Facilitation: Animation 1: </a:t>
            </a:r>
            <a:r>
              <a:rPr lang="en-GB" sz="1200" kern="1200" dirty="0">
                <a:solidFill>
                  <a:schemeClr val="tx1"/>
                </a:solidFill>
                <a:effectLst/>
                <a:ea typeface="+mn-ea"/>
                <a:cs typeface="+mn-cs"/>
              </a:rPr>
              <a:t>A fixed mindset can be described as someone who believes that ability and intelligence are things that are innate, that you are born with them. They believe that natural talent alone creates success and one does not need to put much effort into achieving things they are naturally good at. There is also the belief that intelligence and ability cannot be changed- they cannot be developed over time as they are fixed traits. Link this idea</a:t>
            </a:r>
            <a:r>
              <a:rPr lang="en-GB" sz="1200" kern="1200" baseline="0" dirty="0">
                <a:solidFill>
                  <a:schemeClr val="tx1"/>
                </a:solidFill>
                <a:effectLst/>
                <a:ea typeface="+mn-ea"/>
                <a:cs typeface="+mn-cs"/>
              </a:rPr>
              <a:t> to those of the negative perceptions of mathematics – those with a fixed mindset are more likely to accept that they are good or bad at maths because of their parents. </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Animation</a:t>
            </a:r>
            <a:r>
              <a:rPr lang="en-GB" sz="1200" b="1" kern="1200" baseline="0" dirty="0">
                <a:solidFill>
                  <a:schemeClr val="tx1"/>
                </a:solidFill>
                <a:effectLst/>
                <a:ea typeface="+mn-ea"/>
                <a:cs typeface="+mn-cs"/>
              </a:rPr>
              <a:t> 2: </a:t>
            </a:r>
            <a:r>
              <a:rPr lang="en-GB" sz="1200" kern="1200" dirty="0">
                <a:solidFill>
                  <a:schemeClr val="tx1"/>
                </a:solidFill>
                <a:effectLst/>
                <a:ea typeface="+mn-ea"/>
                <a:cs typeface="+mn-cs"/>
              </a:rPr>
              <a:t>People with a fixed mindset tend to give up easily with tasks as they get upset by mistakes and are afraid of challenges. Link this to the emphasis of challenges and mistakes as being positive from</a:t>
            </a:r>
            <a:r>
              <a:rPr lang="en-GB" sz="1200" kern="1200" baseline="0" dirty="0">
                <a:solidFill>
                  <a:schemeClr val="tx1"/>
                </a:solidFill>
                <a:effectLst/>
                <a:ea typeface="+mn-ea"/>
                <a:cs typeface="+mn-cs"/>
              </a:rPr>
              <a:t> earlier.</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Animation</a:t>
            </a:r>
            <a:r>
              <a:rPr lang="en-GB" sz="1200" b="1" kern="1200" baseline="0" dirty="0">
                <a:solidFill>
                  <a:schemeClr val="tx1"/>
                </a:solidFill>
                <a:effectLst/>
                <a:ea typeface="+mn-ea"/>
                <a:cs typeface="+mn-cs"/>
              </a:rPr>
              <a:t> 3: </a:t>
            </a:r>
            <a:r>
              <a:rPr lang="en-GB" sz="1200" kern="1200" dirty="0">
                <a:solidFill>
                  <a:schemeClr val="tx1"/>
                </a:solidFill>
                <a:effectLst/>
                <a:ea typeface="+mn-ea"/>
                <a:cs typeface="+mn-cs"/>
              </a:rPr>
              <a:t>They feel threatened by the success of others as they worry that their fixed intelligence and ability will not measure up to that of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Animation</a:t>
            </a:r>
            <a:r>
              <a:rPr lang="en-GB" sz="1200" b="1" kern="1200" baseline="0" dirty="0">
                <a:solidFill>
                  <a:schemeClr val="tx1"/>
                </a:solidFill>
                <a:effectLst/>
                <a:ea typeface="+mn-ea"/>
                <a:cs typeface="+mn-cs"/>
              </a:rPr>
              <a:t> 4: </a:t>
            </a:r>
            <a:r>
              <a:rPr lang="en-GB" sz="1200" kern="1200" dirty="0">
                <a:solidFill>
                  <a:schemeClr val="tx1"/>
                </a:solidFill>
                <a:effectLst/>
                <a:ea typeface="+mn-ea"/>
                <a:cs typeface="+mn-cs"/>
              </a:rPr>
              <a:t>Constructive criticism is usually ignored due to their belief that they cannot further develop – their abilities and intelligence are carved in stone from birth.</a:t>
            </a:r>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dirty="0"/>
          </a:p>
        </p:txBody>
      </p:sp>
      <p:sp>
        <p:nvSpPr>
          <p:cNvPr id="4" name="Slide Number Placeholder 3"/>
          <p:cNvSpPr>
            <a:spLocks noGrp="1"/>
          </p:cNvSpPr>
          <p:nvPr>
            <p:ph type="sldNum" sz="quarter" idx="10"/>
          </p:nvPr>
        </p:nvSpPr>
        <p:spPr/>
        <p:txBody>
          <a:bodyPr/>
          <a:lstStyle/>
          <a:p>
            <a:fld id="{064ECD5E-6C95-41EF-8841-BC1C5E15A375}" type="slidenum">
              <a:rPr lang="en-GB" smtClean="0"/>
              <a:t>41</a:t>
            </a:fld>
            <a:endParaRPr lang="en-GB" dirty="0"/>
          </a:p>
        </p:txBody>
      </p:sp>
    </p:spTree>
    <p:extLst>
      <p:ext uri="{BB962C8B-B14F-4D97-AF65-F5344CB8AC3E}">
        <p14:creationId xmlns:p14="http://schemas.microsoft.com/office/powerpoint/2010/main" val="3342788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2-3 minutes</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 explore growth mindset</a:t>
            </a:r>
            <a:endParaRPr lang="en-GB" sz="1200" b="1" kern="1200" dirty="0">
              <a:solidFill>
                <a:schemeClr val="tx1"/>
              </a:solidFill>
              <a:effectLst/>
              <a:ea typeface="+mn-ea"/>
              <a:cs typeface="+mn-cs"/>
            </a:endParaRPr>
          </a:p>
          <a:p>
            <a:r>
              <a:rPr lang="en-GB" sz="1200" b="1" kern="1200" dirty="0">
                <a:solidFill>
                  <a:schemeClr val="tx1"/>
                </a:solidFill>
                <a:effectLst/>
                <a:ea typeface="+mn-ea"/>
                <a:cs typeface="+mn-cs"/>
              </a:rPr>
              <a:t>Facilitation:</a:t>
            </a:r>
            <a:r>
              <a:rPr lang="en-GB" sz="1200" b="0" kern="1200" baseline="0" dirty="0">
                <a:solidFill>
                  <a:schemeClr val="tx1"/>
                </a:solidFill>
                <a:effectLst/>
                <a:ea typeface="+mn-ea"/>
                <a:cs typeface="+mn-cs"/>
              </a:rPr>
              <a:t> </a:t>
            </a:r>
            <a:r>
              <a:rPr lang="en-GB" sz="1200" b="1" kern="1200" baseline="0" dirty="0">
                <a:solidFill>
                  <a:schemeClr val="tx1"/>
                </a:solidFill>
                <a:effectLst/>
                <a:ea typeface="+mn-ea"/>
                <a:cs typeface="+mn-cs"/>
              </a:rPr>
              <a:t>Animation 1: </a:t>
            </a:r>
            <a:r>
              <a:rPr lang="en-GB" sz="1200" kern="1200" dirty="0">
                <a:solidFill>
                  <a:schemeClr val="tx1"/>
                </a:solidFill>
                <a:effectLst/>
                <a:ea typeface="+mn-ea"/>
                <a:cs typeface="+mn-cs"/>
              </a:rPr>
              <a:t>In contrast, a person with a growth mindset believes intelligence and ability can be developed over time through effort, dedication and hard work. They think that intelligence and ability are not fixed traits – they can definitely be changed and developed over time. </a:t>
            </a:r>
          </a:p>
          <a:p>
            <a:r>
              <a:rPr lang="en-GB" sz="1200" b="1" kern="1200" dirty="0">
                <a:solidFill>
                  <a:schemeClr val="tx1"/>
                </a:solidFill>
                <a:effectLst/>
                <a:ea typeface="+mn-ea"/>
                <a:cs typeface="+mn-cs"/>
              </a:rPr>
              <a:t>Animation</a:t>
            </a:r>
            <a:r>
              <a:rPr lang="en-GB" sz="1200" b="1" kern="1200" baseline="0" dirty="0">
                <a:solidFill>
                  <a:schemeClr val="tx1"/>
                </a:solidFill>
                <a:effectLst/>
                <a:ea typeface="+mn-ea"/>
                <a:cs typeface="+mn-cs"/>
              </a:rPr>
              <a:t> 2: </a:t>
            </a:r>
            <a:r>
              <a:rPr lang="en-GB" sz="1200" kern="1200" dirty="0">
                <a:solidFill>
                  <a:schemeClr val="tx1"/>
                </a:solidFill>
                <a:effectLst/>
                <a:ea typeface="+mn-ea"/>
                <a:cs typeface="+mn-cs"/>
              </a:rPr>
              <a:t>They tend to persevere with tasks and enjoy challenges due to the belief that effort needs to be expended to learn. </a:t>
            </a:r>
          </a:p>
          <a:p>
            <a:r>
              <a:rPr lang="en-GB" sz="1200" b="1" kern="1200" dirty="0">
                <a:solidFill>
                  <a:schemeClr val="tx1"/>
                </a:solidFill>
                <a:effectLst/>
                <a:ea typeface="+mn-ea"/>
                <a:cs typeface="+mn-cs"/>
              </a:rPr>
              <a:t>Animation 3: </a:t>
            </a:r>
            <a:r>
              <a:rPr lang="en-GB" sz="1200" kern="1200" dirty="0">
                <a:solidFill>
                  <a:schemeClr val="tx1"/>
                </a:solidFill>
                <a:effectLst/>
                <a:ea typeface="+mn-ea"/>
                <a:cs typeface="+mn-cs"/>
              </a:rPr>
              <a:t>Setbacks and criticism are viewed as lessons to be learnt from on the path of achieving mastery. </a:t>
            </a:r>
          </a:p>
          <a:p>
            <a:r>
              <a:rPr lang="en-GB" sz="1200" b="1" kern="1200" dirty="0">
                <a:solidFill>
                  <a:schemeClr val="tx1"/>
                </a:solidFill>
                <a:effectLst/>
                <a:ea typeface="+mn-ea"/>
                <a:cs typeface="+mn-cs"/>
              </a:rPr>
              <a:t>Animation 4: </a:t>
            </a:r>
            <a:r>
              <a:rPr lang="en-GB" sz="1200" kern="1200" dirty="0">
                <a:solidFill>
                  <a:schemeClr val="tx1"/>
                </a:solidFill>
                <a:effectLst/>
                <a:ea typeface="+mn-ea"/>
                <a:cs typeface="+mn-cs"/>
              </a:rPr>
              <a:t>People with a growth mindset are inspired by and learn from the success of others believing that they too can be successful if they apply effort and hard work. Constructive criticism is very much welcomed and acted upon.</a:t>
            </a:r>
          </a:p>
          <a:p>
            <a:r>
              <a:rPr lang="en-GB" sz="1200" b="1" kern="1200" dirty="0">
                <a:solidFill>
                  <a:schemeClr val="tx1"/>
                </a:solidFill>
                <a:effectLst/>
                <a:ea typeface="+mn-ea"/>
                <a:cs typeface="+mn-cs"/>
              </a:rPr>
              <a:t>Resources: </a:t>
            </a:r>
            <a:r>
              <a:rPr lang="en-GB" sz="1200" b="0" kern="1200" dirty="0">
                <a:solidFill>
                  <a:schemeClr val="tx1"/>
                </a:solidFill>
                <a:effectLst/>
                <a:ea typeface="+mn-ea"/>
                <a:cs typeface="+mn-cs"/>
              </a:rPr>
              <a:t>none</a:t>
            </a:r>
            <a:endParaRPr lang="en-GB" dirty="0"/>
          </a:p>
        </p:txBody>
      </p:sp>
      <p:sp>
        <p:nvSpPr>
          <p:cNvPr id="4" name="Slide Number Placeholder 3"/>
          <p:cNvSpPr>
            <a:spLocks noGrp="1"/>
          </p:cNvSpPr>
          <p:nvPr>
            <p:ph type="sldNum" sz="quarter" idx="10"/>
          </p:nvPr>
        </p:nvSpPr>
        <p:spPr/>
        <p:txBody>
          <a:bodyPr/>
          <a:lstStyle/>
          <a:p>
            <a:fld id="{8D0530D3-57BB-4B90-939D-014AC8D5BB7D}" type="slidenum">
              <a:rPr lang="en-GB" smtClean="0">
                <a:solidFill>
                  <a:prstClr val="black"/>
                </a:solidFill>
              </a:rPr>
              <a:pPr/>
              <a:t>42</a:t>
            </a:fld>
            <a:endParaRPr lang="en-GB" dirty="0">
              <a:solidFill>
                <a:prstClr val="black"/>
              </a:solidFill>
            </a:endParaRPr>
          </a:p>
        </p:txBody>
      </p:sp>
    </p:spTree>
    <p:extLst>
      <p:ext uri="{BB962C8B-B14F-4D97-AF65-F5344CB8AC3E}">
        <p14:creationId xmlns:p14="http://schemas.microsoft.com/office/powerpoint/2010/main" val="3639091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ea typeface="+mn-ea"/>
                <a:cs typeface="+mn-cs"/>
              </a:rPr>
              <a:t>Time: </a:t>
            </a:r>
            <a:r>
              <a:rPr lang="en-GB" sz="1200" b="0" kern="1200" dirty="0">
                <a:solidFill>
                  <a:schemeClr val="tx1"/>
                </a:solidFill>
                <a:effectLst/>
                <a:ea typeface="+mn-ea"/>
                <a:cs typeface="+mn-cs"/>
              </a:rPr>
              <a:t>2-3 minutes </a:t>
            </a:r>
          </a:p>
          <a:p>
            <a:r>
              <a:rPr lang="en-GB" sz="1200" b="1" kern="1200" dirty="0">
                <a:solidFill>
                  <a:schemeClr val="tx1"/>
                </a:solidFill>
                <a:effectLst/>
                <a:ea typeface="+mn-ea"/>
                <a:cs typeface="+mn-cs"/>
              </a:rPr>
              <a:t>Purpose: </a:t>
            </a:r>
            <a:r>
              <a:rPr lang="en-GB" sz="1200" b="0" kern="1200" dirty="0">
                <a:solidFill>
                  <a:schemeClr val="tx1"/>
                </a:solidFill>
                <a:effectLst/>
                <a:ea typeface="+mn-ea"/>
                <a:cs typeface="+mn-cs"/>
              </a:rPr>
              <a:t>To summarise…</a:t>
            </a:r>
            <a:endParaRPr lang="en-GB" sz="1200" b="1"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ea typeface="+mn-ea"/>
                <a:cs typeface="+mn-cs"/>
              </a:rPr>
              <a:t>Facilitation: </a:t>
            </a:r>
            <a:r>
              <a:rPr lang="en-GB" sz="1200" kern="1200" baseline="0" dirty="0">
                <a:solidFill>
                  <a:schemeClr val="tx1"/>
                </a:solidFill>
                <a:effectLst/>
                <a:ea typeface="+mn-ea"/>
                <a:cs typeface="+mn-cs"/>
              </a:rPr>
              <a:t>Participants should recognise that belief that all pupils can succeed in mathematics, using process praise, developing challenge and building positive perceptions of mathematics can lead all pupils to a more growth mindset attitude. This attitude enables pupils to see that effort, resilience and perseverance can all lead to achievement in mathematics. H</a:t>
            </a:r>
            <a:r>
              <a:rPr lang="en-GB" sz="1200" kern="1200" dirty="0">
                <a:solidFill>
                  <a:schemeClr val="tx1"/>
                </a:solidFill>
                <a:effectLst/>
                <a:ea typeface="+mn-ea"/>
                <a:cs typeface="+mn-cs"/>
              </a:rPr>
              <a:t>aving a growth mindset as a teacher and a pupil is more beneficial than having a fixed mindset.</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A growth mindset can be taught and allows pupils to embrace learning and growth, achieve to their potential and understand the role of effort in creating talent. </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Challenges and setbacks are also not detrimental to pupils’ confidence and effectiveness but are viewed as a tool for learning and developing skills. </a:t>
            </a:r>
            <a:endParaRPr lang="en-GB" dirty="0"/>
          </a:p>
          <a:p>
            <a:r>
              <a:rPr lang="en-GB" sz="1200" b="1" kern="1200" dirty="0">
                <a:solidFill>
                  <a:schemeClr val="tx1"/>
                </a:solidFill>
                <a:effectLst/>
                <a:ea typeface="+mn-ea"/>
                <a:cs typeface="+mn-cs"/>
              </a:rPr>
              <a:t>Resources:</a:t>
            </a:r>
            <a:r>
              <a:rPr lang="en-GB" sz="1200" b="1" kern="1200" baseline="0" dirty="0">
                <a:solidFill>
                  <a:schemeClr val="tx1"/>
                </a:solidFill>
                <a:effectLst/>
                <a:ea typeface="+mn-ea"/>
                <a:cs typeface="+mn-cs"/>
              </a:rPr>
              <a:t> </a:t>
            </a:r>
            <a:r>
              <a:rPr lang="en-GB" sz="1200" b="0" kern="1200" baseline="0" dirty="0">
                <a:solidFill>
                  <a:schemeClr val="tx1"/>
                </a:solidFill>
                <a:effectLst/>
                <a:ea typeface="+mn-ea"/>
                <a:cs typeface="+mn-cs"/>
              </a:rPr>
              <a:t>none</a:t>
            </a:r>
            <a:endParaRPr lang="en-GB" sz="1200" b="1"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ECD5E-6C95-41EF-8841-BC1C5E15A375}"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20661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timing: </a:t>
            </a:r>
            <a:r>
              <a:rPr lang="en-GB" b="0" dirty="0"/>
              <a:t>2-3 minutes</a:t>
            </a:r>
            <a:endParaRPr lang="en-GB" b="1" dirty="0"/>
          </a:p>
          <a:p>
            <a:r>
              <a:rPr lang="en-GB" b="1" dirty="0"/>
              <a:t>Purpose: </a:t>
            </a:r>
            <a:r>
              <a:rPr lang="en-GB" b="0" dirty="0"/>
              <a:t>To</a:t>
            </a:r>
            <a:r>
              <a:rPr lang="en-GB" b="0" baseline="0" dirty="0"/>
              <a:t> action plan</a:t>
            </a:r>
            <a:endParaRPr lang="en-GB" b="1" dirty="0"/>
          </a:p>
          <a:p>
            <a:r>
              <a:rPr lang="en-GB" b="1" dirty="0"/>
              <a:t>Facilitation:</a:t>
            </a:r>
            <a:r>
              <a:rPr lang="en-GB" sz="1200" b="0" kern="1200" baseline="0" dirty="0">
                <a:solidFill>
                  <a:schemeClr val="tx1"/>
                </a:solidFill>
                <a:effectLst/>
                <a:ea typeface="+mn-ea"/>
                <a:cs typeface="+mn-cs"/>
              </a:rPr>
              <a:t> </a:t>
            </a:r>
            <a:r>
              <a:rPr lang="en-GB" sz="1200" kern="1200" dirty="0">
                <a:solidFill>
                  <a:schemeClr val="tx1"/>
                </a:solidFill>
                <a:effectLst/>
                <a:ea typeface="+mn-ea"/>
                <a:cs typeface="+mn-cs"/>
              </a:rPr>
              <a:t>Conclude the workshop. Get participants to reflect on what they have learnt and write down their first three steps for implementing Maths Meetings. Take some feedback on action points. Draw teachers’ attention to the videos on the toolkit exemplifying good practice in</a:t>
            </a:r>
            <a:r>
              <a:rPr lang="en-GB" sz="1200" kern="1200" baseline="0" dirty="0">
                <a:solidFill>
                  <a:schemeClr val="tx1"/>
                </a:solidFill>
                <a:effectLst/>
                <a:ea typeface="+mn-ea"/>
                <a:cs typeface="+mn-cs"/>
              </a:rPr>
              <a:t> other year groups.</a:t>
            </a:r>
            <a:endParaRPr lang="en-GB" baseline="0" dirty="0"/>
          </a:p>
          <a:p>
            <a:r>
              <a:rPr lang="en-GB" b="1" dirty="0"/>
              <a:t>Resources: </a:t>
            </a:r>
            <a:r>
              <a:rPr lang="en-GB" b="0" dirty="0"/>
              <a:t>none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5C11B8-8699-45E2-9687-64D94354A16D}" type="slidenum">
              <a:rPr kumimoji="0" lang="en-GB"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26006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your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3505A-1711-4A96-A68D-00496CB3FF77}" type="slidenum">
              <a:rPr kumimoji="0" lang="en-GB"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608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your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3505A-1711-4A96-A68D-00496CB3FF77}" type="slidenum">
              <a:rPr kumimoji="0" lang="en-GB"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19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parents what this means.  Can they think of examples outside</a:t>
            </a:r>
            <a:r>
              <a:rPr lang="en-GB" baseline="0" dirty="0"/>
              <a:t> of maths where this is true?  (E.g. in learning to drive a car, you may feel you have mastered it when you can drive a different car, drive in snow and on ice, when you apply the skills of driving a car to driving a van etc.)</a:t>
            </a:r>
            <a:endParaRPr lang="en-GB" dirty="0"/>
          </a:p>
        </p:txBody>
      </p:sp>
      <p:sp>
        <p:nvSpPr>
          <p:cNvPr id="4" name="Slide Number Placeholder 3"/>
          <p:cNvSpPr>
            <a:spLocks noGrp="1"/>
          </p:cNvSpPr>
          <p:nvPr>
            <p:ph type="sldNum" sz="quarter" idx="10"/>
          </p:nvPr>
        </p:nvSpPr>
        <p:spPr/>
        <p:txBody>
          <a:bodyPr/>
          <a:lstStyle/>
          <a:p>
            <a:fld id="{E25A012D-1DED-488F-BB36-BED732347061}" type="slidenum">
              <a:rPr lang="en-GB" smtClean="0"/>
              <a:t>7</a:t>
            </a:fld>
            <a:endParaRPr lang="en-GB"/>
          </a:p>
        </p:txBody>
      </p:sp>
    </p:spTree>
    <p:extLst>
      <p:ext uri="{BB962C8B-B14F-4D97-AF65-F5344CB8AC3E}">
        <p14:creationId xmlns:p14="http://schemas.microsoft.com/office/powerpoint/2010/main" val="292539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your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3505A-1711-4A96-A68D-00496CB3FF77}" type="slidenum">
              <a:rPr kumimoji="0" lang="en-GB"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45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Mastery is an often discussed term in education.  Mathematics Mastery</a:t>
            </a:r>
            <a:r>
              <a:rPr lang="en-GB" baseline="0" dirty="0"/>
              <a:t> started in 2012 with 20 schools and has expanded to around 400 primary schools and </a:t>
            </a:r>
            <a:r>
              <a:rPr lang="en-GB" baseline="0" dirty="0" smtClean="0"/>
              <a:t>200 </a:t>
            </a:r>
            <a:r>
              <a:rPr lang="en-GB" baseline="0" dirty="0"/>
              <a:t>secondary schools in 2018.  Our vision is that all children enjoy and succeed in maths, no matter what their starting points.  We do this by giving schools the resources and training to better support their teachers to achieve this.</a:t>
            </a:r>
            <a:endParaRPr lang="en-GB" dirty="0"/>
          </a:p>
        </p:txBody>
      </p:sp>
      <p:sp>
        <p:nvSpPr>
          <p:cNvPr id="4" name="Slide Number Placeholder 3"/>
          <p:cNvSpPr>
            <a:spLocks noGrp="1"/>
          </p:cNvSpPr>
          <p:nvPr>
            <p:ph type="sldNum" sz="quarter" idx="10"/>
          </p:nvPr>
        </p:nvSpPr>
        <p:spPr/>
        <p:txBody>
          <a:bodyPr/>
          <a:lstStyle/>
          <a:p>
            <a:fld id="{C2A3505A-1711-4A96-A68D-00496CB3FF77}"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589378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222542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32826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162893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12149"/>
        </a:solidFill>
        <a:effectLst/>
      </p:bgPr>
    </p:bg>
    <p:spTree>
      <p:nvGrpSpPr>
        <p:cNvPr id="1" name=""/>
        <p:cNvGrpSpPr/>
        <p:nvPr/>
      </p:nvGrpSpPr>
      <p:grpSpPr>
        <a:xfrm>
          <a:off x="0" y="0"/>
          <a:ext cx="0" cy="0"/>
          <a:chOff x="0" y="0"/>
          <a:chExt cx="0" cy="0"/>
        </a:xfrm>
      </p:grpSpPr>
      <p:sp>
        <p:nvSpPr>
          <p:cNvPr id="16" name="Teardrop 15"/>
          <p:cNvSpPr/>
          <p:nvPr userDrawn="1"/>
        </p:nvSpPr>
        <p:spPr>
          <a:xfrm rot="16200000">
            <a:off x="1683405" y="-467707"/>
            <a:ext cx="5705182" cy="7848872"/>
          </a:xfrm>
          <a:prstGeom prst="teardrop">
            <a:avLst>
              <a:gd name="adj" fmla="val 996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29" y="836712"/>
            <a:ext cx="4766683" cy="1277322"/>
          </a:xfrm>
          <a:prstGeom prst="rect">
            <a:avLst/>
          </a:prstGeom>
        </p:spPr>
      </p:pic>
      <p:sp>
        <p:nvSpPr>
          <p:cNvPr id="18" name="TextBox 17"/>
          <p:cNvSpPr txBox="1"/>
          <p:nvPr userDrawn="1"/>
        </p:nvSpPr>
        <p:spPr>
          <a:xfrm>
            <a:off x="1062832" y="2708921"/>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19" name="TextBox 18"/>
          <p:cNvSpPr txBox="1"/>
          <p:nvPr userDrawn="1"/>
        </p:nvSpPr>
        <p:spPr>
          <a:xfrm>
            <a:off x="3138769" y="4149080"/>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spTree>
    <p:extLst>
      <p:ext uri="{BB962C8B-B14F-4D97-AF65-F5344CB8AC3E}">
        <p14:creationId xmlns:p14="http://schemas.microsoft.com/office/powerpoint/2010/main" val="1877630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12149"/>
        </a:solidFill>
        <a:effectLst/>
      </p:bgPr>
    </p:bg>
    <p:spTree>
      <p:nvGrpSpPr>
        <p:cNvPr id="1" name=""/>
        <p:cNvGrpSpPr/>
        <p:nvPr/>
      </p:nvGrpSpPr>
      <p:grpSpPr>
        <a:xfrm>
          <a:off x="0" y="0"/>
          <a:ext cx="0" cy="0"/>
          <a:chOff x="0" y="0"/>
          <a:chExt cx="0" cy="0"/>
        </a:xfrm>
      </p:grpSpPr>
      <p:sp>
        <p:nvSpPr>
          <p:cNvPr id="2" name="Teardrop 1"/>
          <p:cNvSpPr/>
          <p:nvPr userDrawn="1"/>
        </p:nvSpPr>
        <p:spPr>
          <a:xfrm rot="16200000">
            <a:off x="1112850" y="-1110270"/>
            <a:ext cx="6234732" cy="8460432"/>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8" name="TextBox 7"/>
          <p:cNvSpPr txBox="1"/>
          <p:nvPr userDrawn="1"/>
        </p:nvSpPr>
        <p:spPr>
          <a:xfrm>
            <a:off x="844600" y="2483892"/>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9" name="TextBox 8"/>
          <p:cNvSpPr txBox="1"/>
          <p:nvPr userDrawn="1"/>
        </p:nvSpPr>
        <p:spPr>
          <a:xfrm>
            <a:off x="2829523" y="3835896"/>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Tree>
    <p:extLst>
      <p:ext uri="{BB962C8B-B14F-4D97-AF65-F5344CB8AC3E}">
        <p14:creationId xmlns:p14="http://schemas.microsoft.com/office/powerpoint/2010/main" val="4214158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D12149"/>
        </a:solidFill>
        <a:effectLst/>
      </p:bgPr>
    </p:bg>
    <p:spTree>
      <p:nvGrpSpPr>
        <p:cNvPr id="1" name=""/>
        <p:cNvGrpSpPr/>
        <p:nvPr/>
      </p:nvGrpSpPr>
      <p:grpSpPr>
        <a:xfrm>
          <a:off x="0" y="0"/>
          <a:ext cx="0" cy="0"/>
          <a:chOff x="0" y="0"/>
          <a:chExt cx="0" cy="0"/>
        </a:xfrm>
      </p:grpSpPr>
      <p:sp>
        <p:nvSpPr>
          <p:cNvPr id="4" name="Snip Single Corner Rectangle 3"/>
          <p:cNvSpPr/>
          <p:nvPr userDrawn="1"/>
        </p:nvSpPr>
        <p:spPr>
          <a:xfrm rot="16200000" flipH="1" flipV="1">
            <a:off x="1121727" y="-1101392"/>
            <a:ext cx="6156801" cy="8376593"/>
          </a:xfrm>
          <a:prstGeom prst="snip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3" name="TextBox 12"/>
          <p:cNvSpPr txBox="1"/>
          <p:nvPr userDrawn="1"/>
        </p:nvSpPr>
        <p:spPr>
          <a:xfrm>
            <a:off x="707740" y="2305844"/>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14" name="TextBox 13"/>
          <p:cNvSpPr txBox="1"/>
          <p:nvPr userDrawn="1"/>
        </p:nvSpPr>
        <p:spPr>
          <a:xfrm>
            <a:off x="2799436" y="3831580"/>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Tree>
    <p:extLst>
      <p:ext uri="{BB962C8B-B14F-4D97-AF65-F5344CB8AC3E}">
        <p14:creationId xmlns:p14="http://schemas.microsoft.com/office/powerpoint/2010/main" val="3373926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D12149"/>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8366" t="12633"/>
          <a:stretch/>
        </p:blipFill>
        <p:spPr>
          <a:xfrm>
            <a:off x="0" y="0"/>
            <a:ext cx="8484179" cy="616530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
        <p:nvSpPr>
          <p:cNvPr id="10" name="TextBox 9"/>
          <p:cNvSpPr txBox="1"/>
          <p:nvPr userDrawn="1"/>
        </p:nvSpPr>
        <p:spPr>
          <a:xfrm>
            <a:off x="707740" y="2305844"/>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11" name="TextBox 10"/>
          <p:cNvSpPr txBox="1"/>
          <p:nvPr userDrawn="1"/>
        </p:nvSpPr>
        <p:spPr>
          <a:xfrm>
            <a:off x="2799436" y="3831580"/>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spTree>
    <p:extLst>
      <p:ext uri="{BB962C8B-B14F-4D97-AF65-F5344CB8AC3E}">
        <p14:creationId xmlns:p14="http://schemas.microsoft.com/office/powerpoint/2010/main" val="1677936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prstClr val="white"/>
              </a:solidFill>
              <a:latin typeface="Georgia" panose="02040502050405020303" pitchFamily="18" charset="0"/>
            </a:endParaRPr>
          </a:p>
        </p:txBody>
      </p:sp>
      <p:sp>
        <p:nvSpPr>
          <p:cNvPr id="11" name="Rounded Rectangle 10"/>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Our core values</a:t>
            </a:r>
          </a:p>
        </p:txBody>
      </p:sp>
      <p:sp>
        <p:nvSpPr>
          <p:cNvPr id="13" name="TextBox 12"/>
          <p:cNvSpPr txBox="1"/>
          <p:nvPr userDrawn="1"/>
        </p:nvSpPr>
        <p:spPr>
          <a:xfrm>
            <a:off x="462856" y="1628800"/>
            <a:ext cx="8141592" cy="5078313"/>
          </a:xfrm>
          <a:prstGeom prst="rect">
            <a:avLst/>
          </a:prstGeom>
          <a:noFill/>
        </p:spPr>
        <p:txBody>
          <a:bodyPr wrap="square" rtlCol="0">
            <a:spAutoFit/>
          </a:bodyPr>
          <a:lstStyle/>
          <a:p>
            <a:pPr algn="ctr"/>
            <a:r>
              <a:rPr lang="en-GB" sz="5200">
                <a:solidFill>
                  <a:prstClr val="white"/>
                </a:solidFill>
                <a:latin typeface="Georgia" panose="02040502050405020303" pitchFamily="18" charset="0"/>
              </a:rPr>
              <a:t>Partnership</a:t>
            </a:r>
          </a:p>
          <a:p>
            <a:pPr algn="ctr"/>
            <a:r>
              <a:rPr lang="en-GB" sz="5200">
                <a:solidFill>
                  <a:prstClr val="white"/>
                </a:solidFill>
                <a:latin typeface="Georgia" panose="02040502050405020303" pitchFamily="18" charset="0"/>
              </a:rPr>
              <a:t>Excellence</a:t>
            </a:r>
          </a:p>
          <a:p>
            <a:pPr algn="ctr"/>
            <a:r>
              <a:rPr lang="en-GB" sz="5200">
                <a:solidFill>
                  <a:prstClr val="white"/>
                </a:solidFill>
                <a:latin typeface="Georgia" panose="02040502050405020303" pitchFamily="18" charset="0"/>
              </a:rPr>
              <a:t>Compassion</a:t>
            </a:r>
          </a:p>
          <a:p>
            <a:pPr algn="ctr"/>
            <a:r>
              <a:rPr lang="en-GB" sz="5200">
                <a:solidFill>
                  <a:prstClr val="white"/>
                </a:solidFill>
                <a:latin typeface="Georgia" panose="02040502050405020303" pitchFamily="18" charset="0"/>
              </a:rPr>
              <a:t>Growth-mindset</a:t>
            </a:r>
          </a:p>
          <a:p>
            <a:pPr algn="ctr"/>
            <a:r>
              <a:rPr lang="en-GB" sz="5200">
                <a:solidFill>
                  <a:prstClr val="white"/>
                </a:solidFill>
                <a:latin typeface="Georgia" panose="02040502050405020303" pitchFamily="18" charset="0"/>
              </a:rPr>
              <a:t>Innovative</a:t>
            </a:r>
          </a:p>
          <a:p>
            <a:pPr algn="ctr"/>
            <a:r>
              <a:rPr lang="en-GB" sz="5200">
                <a:solidFill>
                  <a:prstClr val="white"/>
                </a:solidFill>
                <a:latin typeface="Georgia" panose="02040502050405020303" pitchFamily="18" charset="0"/>
              </a:rPr>
              <a:t>Purposeful</a:t>
            </a:r>
          </a:p>
        </p:txBody>
      </p:sp>
    </p:spTree>
    <p:extLst>
      <p:ext uri="{BB962C8B-B14F-4D97-AF65-F5344CB8AC3E}">
        <p14:creationId xmlns:p14="http://schemas.microsoft.com/office/powerpoint/2010/main" val="2878612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prstClr val="white"/>
              </a:solidFill>
              <a:latin typeface="Georgia" panose="02040502050405020303" pitchFamily="18" charset="0"/>
            </a:endParaRPr>
          </a:p>
        </p:txBody>
      </p:sp>
      <p:sp>
        <p:nvSpPr>
          <p:cNvPr id="11" name="Rounded Rectangle 10"/>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Tweet us</a:t>
            </a:r>
          </a:p>
        </p:txBody>
      </p:sp>
      <p:pic>
        <p:nvPicPr>
          <p:cNvPr id="5122" name="Picture 2" descr="http://www.adweek.com/socialtimes/files/2014/03/alltwitter-twitter-bird-logo-white-on-blu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9025" y="4653136"/>
            <a:ext cx="2749253" cy="18099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462856" y="1628800"/>
            <a:ext cx="8141592" cy="2862322"/>
          </a:xfrm>
          <a:prstGeom prst="rect">
            <a:avLst/>
          </a:prstGeom>
          <a:noFill/>
        </p:spPr>
        <p:txBody>
          <a:bodyPr wrap="square" rtlCol="0">
            <a:spAutoFit/>
          </a:bodyPr>
          <a:lstStyle/>
          <a:p>
            <a:pPr algn="ctr"/>
            <a:r>
              <a:rPr lang="en-GB" sz="6000">
                <a:solidFill>
                  <a:prstClr val="white"/>
                </a:solidFill>
                <a:latin typeface="Georgia" panose="02040502050405020303" pitchFamily="18" charset="0"/>
              </a:rPr>
              <a:t>@MathsMastery</a:t>
            </a:r>
          </a:p>
          <a:p>
            <a:pPr algn="ctr"/>
            <a:r>
              <a:rPr lang="en-GB" sz="6000">
                <a:solidFill>
                  <a:prstClr val="white"/>
                </a:solidFill>
                <a:latin typeface="Georgia" panose="02040502050405020303" pitchFamily="18" charset="0"/>
              </a:rPr>
              <a:t>#Hashtag</a:t>
            </a:r>
          </a:p>
          <a:p>
            <a:pPr algn="ctr"/>
            <a:r>
              <a:rPr lang="en-GB" sz="6000">
                <a:solidFill>
                  <a:prstClr val="white"/>
                </a:solidFill>
                <a:latin typeface="Georgia" panose="02040502050405020303" pitchFamily="18" charset="0"/>
              </a:rPr>
              <a:t>#mathschat</a:t>
            </a:r>
          </a:p>
        </p:txBody>
      </p:sp>
    </p:spTree>
    <p:extLst>
      <p:ext uri="{BB962C8B-B14F-4D97-AF65-F5344CB8AC3E}">
        <p14:creationId xmlns:p14="http://schemas.microsoft.com/office/powerpoint/2010/main" val="3232018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12" name="TextBox 11"/>
          <p:cNvSpPr txBox="1"/>
          <p:nvPr userDrawn="1"/>
        </p:nvSpPr>
        <p:spPr>
          <a:xfrm>
            <a:off x="899592" y="1772816"/>
            <a:ext cx="7200800"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This is a boring layout</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So try and keep</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To a minimum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Tree>
    <p:extLst>
      <p:ext uri="{BB962C8B-B14F-4D97-AF65-F5344CB8AC3E}">
        <p14:creationId xmlns:p14="http://schemas.microsoft.com/office/powerpoint/2010/main" val="3785271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808285"/>
        </a:solidFill>
        <a:effectLst/>
      </p:bgPr>
    </p:bg>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12" name="TextBox 11"/>
          <p:cNvSpPr txBox="1"/>
          <p:nvPr userDrawn="1"/>
        </p:nvSpPr>
        <p:spPr>
          <a:xfrm>
            <a:off x="899592" y="1772816"/>
            <a:ext cx="7200800"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white"/>
                </a:solidFill>
                <a:latin typeface="Georgia" panose="02040502050405020303" pitchFamily="18" charset="0"/>
              </a:rPr>
              <a:t>This is a boring layout</a:t>
            </a:r>
          </a:p>
          <a:p>
            <a:pPr marL="432000" indent="-432000">
              <a:buClr>
                <a:srgbClr val="D12149"/>
              </a:buClr>
              <a:buFont typeface="Arial" panose="020B0604020202020204" pitchFamily="34" charset="0"/>
              <a:buChar char="•"/>
            </a:pPr>
            <a:r>
              <a:rPr lang="en-GB" sz="5000">
                <a:solidFill>
                  <a:prstClr val="white"/>
                </a:solidFill>
                <a:latin typeface="Georgia" panose="02040502050405020303" pitchFamily="18" charset="0"/>
              </a:rPr>
              <a:t>So try and keep</a:t>
            </a:r>
          </a:p>
          <a:p>
            <a:pPr marL="432000" indent="-432000">
              <a:buClr>
                <a:srgbClr val="D12149"/>
              </a:buClr>
              <a:buFont typeface="Arial" panose="020B0604020202020204" pitchFamily="34" charset="0"/>
              <a:buChar char="•"/>
            </a:pPr>
            <a:r>
              <a:rPr lang="en-GB" sz="5000">
                <a:solidFill>
                  <a:prstClr val="white"/>
                </a:solidFill>
                <a:latin typeface="Georgia" panose="02040502050405020303" pitchFamily="18" charset="0"/>
              </a:rPr>
              <a:t>To a minimum</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928" y="5805264"/>
            <a:ext cx="2977232" cy="799188"/>
          </a:xfrm>
          <a:prstGeom prst="rect">
            <a:avLst/>
          </a:prstGeom>
        </p:spPr>
      </p:pic>
    </p:spTree>
    <p:extLst>
      <p:ext uri="{BB962C8B-B14F-4D97-AF65-F5344CB8AC3E}">
        <p14:creationId xmlns:p14="http://schemas.microsoft.com/office/powerpoint/2010/main" val="308562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415512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08285"/>
        </a:solidFill>
        <a:effectLst/>
      </p:bgPr>
    </p:bg>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12" name="TextBox 11"/>
          <p:cNvSpPr txBox="1"/>
          <p:nvPr userDrawn="1"/>
        </p:nvSpPr>
        <p:spPr>
          <a:xfrm>
            <a:off x="899592" y="1772816"/>
            <a:ext cx="7200800"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This is a boring layout</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So try and keep</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To a minimum</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928" y="5801320"/>
            <a:ext cx="2977232" cy="799187"/>
          </a:xfrm>
          <a:prstGeom prst="rect">
            <a:avLst/>
          </a:prstGeom>
        </p:spPr>
      </p:pic>
    </p:spTree>
    <p:extLst>
      <p:ext uri="{BB962C8B-B14F-4D97-AF65-F5344CB8AC3E}">
        <p14:creationId xmlns:p14="http://schemas.microsoft.com/office/powerpoint/2010/main" val="368325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28" name="Picture 4" descr="http://www.lesechos.fr/medias/2014/10/29/1058843_hymne-a-lamour-aimer-les-maths-pour-les-comprendre-116916-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9010"/>
          <a:stretch/>
        </p:blipFill>
        <p:spPr bwMode="auto">
          <a:xfrm>
            <a:off x="0" y="0"/>
            <a:ext cx="9144000" cy="686539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Tree>
    <p:extLst>
      <p:ext uri="{BB962C8B-B14F-4D97-AF65-F5344CB8AC3E}">
        <p14:creationId xmlns:p14="http://schemas.microsoft.com/office/powerpoint/2010/main" val="1139099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28" name="Picture 4" descr="http://www.lesechos.fr/medias/2014/10/29/1058843_hymne-a-lamour-aimer-les-maths-pour-les-comprendre-116916-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9010"/>
          <a:stretch/>
        </p:blipFill>
        <p:spPr bwMode="auto">
          <a:xfrm>
            <a:off x="0" y="0"/>
            <a:ext cx="9144000" cy="686539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2" name="Rounded Rectangle 1"/>
          <p:cNvSpPr/>
          <p:nvPr userDrawn="1"/>
        </p:nvSpPr>
        <p:spPr>
          <a:xfrm>
            <a:off x="3491880" y="1916832"/>
            <a:ext cx="5112568"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3" name="TextBox 2"/>
          <p:cNvSpPr txBox="1"/>
          <p:nvPr userDrawn="1"/>
        </p:nvSpPr>
        <p:spPr>
          <a:xfrm>
            <a:off x="3707904" y="2276872"/>
            <a:ext cx="4680520" cy="2800767"/>
          </a:xfrm>
          <a:prstGeom prst="rect">
            <a:avLst/>
          </a:prstGeom>
          <a:noFill/>
        </p:spPr>
        <p:txBody>
          <a:bodyPr wrap="square" rtlCol="0">
            <a:spAutoFit/>
          </a:bodyPr>
          <a:lstStyle/>
          <a:p>
            <a:r>
              <a:rPr lang="en-GB" sz="4400">
                <a:solidFill>
                  <a:prstClr val="black"/>
                </a:solidFill>
                <a:latin typeface="Georgia" panose="02040502050405020303" pitchFamily="18" charset="0"/>
              </a:rPr>
              <a:t>Small boxes with short, punchy text that doesn’t go on and on and on.</a:t>
            </a:r>
          </a:p>
        </p:txBody>
      </p:sp>
    </p:spTree>
    <p:extLst>
      <p:ext uri="{BB962C8B-B14F-4D97-AF65-F5344CB8AC3E}">
        <p14:creationId xmlns:p14="http://schemas.microsoft.com/office/powerpoint/2010/main" val="951008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0666"/>
          <a:stretch/>
        </p:blipFill>
        <p:spPr bwMode="auto">
          <a:xfrm>
            <a:off x="-1" y="1"/>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Use lots of images</a:t>
            </a:r>
          </a:p>
        </p:txBody>
      </p:sp>
    </p:spTree>
    <p:extLst>
      <p:ext uri="{BB962C8B-B14F-4D97-AF65-F5344CB8AC3E}">
        <p14:creationId xmlns:p14="http://schemas.microsoft.com/office/powerpoint/2010/main" val="3391715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050" name="Picture 2" descr="http://www.doscience.co.uk/pictures/maths0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userDrawn="1"/>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D12149"/>
                </a:solidFill>
                <a:latin typeface="Georgia" panose="02040502050405020303" pitchFamily="18" charset="0"/>
              </a:rPr>
              <a:t>Good PowerPoint	</a:t>
            </a:r>
          </a:p>
        </p:txBody>
      </p:sp>
      <p:sp>
        <p:nvSpPr>
          <p:cNvPr id="13" name="Rounded Rectangle 12"/>
          <p:cNvSpPr/>
          <p:nvPr userDrawn="1"/>
        </p:nvSpPr>
        <p:spPr>
          <a:xfrm>
            <a:off x="3491880" y="1916832"/>
            <a:ext cx="5112568"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4" name="TextBox 13"/>
          <p:cNvSpPr txBox="1"/>
          <p:nvPr userDrawn="1"/>
        </p:nvSpPr>
        <p:spPr>
          <a:xfrm>
            <a:off x="3851920" y="2276872"/>
            <a:ext cx="4392488" cy="3416320"/>
          </a:xfrm>
          <a:prstGeom prst="rect">
            <a:avLst/>
          </a:prstGeom>
          <a:noFill/>
        </p:spPr>
        <p:txBody>
          <a:bodyPr wrap="square" rtlCol="0">
            <a:spAutoFit/>
          </a:bodyPr>
          <a:lstStyle/>
          <a:p>
            <a:pPr marL="571500" indent="-571500">
              <a:buClr>
                <a:srgbClr val="808285"/>
              </a:buClr>
              <a:buFont typeface="Arial" panose="020B0604020202020204" pitchFamily="34" charset="0"/>
              <a:buChar char="•"/>
            </a:pPr>
            <a:r>
              <a:rPr lang="en-GB" sz="7200">
                <a:solidFill>
                  <a:prstClr val="black"/>
                </a:solidFill>
                <a:latin typeface="Georgia" panose="02040502050405020303" pitchFamily="18" charset="0"/>
              </a:rPr>
              <a:t>A few</a:t>
            </a:r>
          </a:p>
          <a:p>
            <a:pPr marL="571500" indent="-571500">
              <a:buClr>
                <a:srgbClr val="808285"/>
              </a:buClr>
              <a:buFont typeface="Arial" panose="020B0604020202020204" pitchFamily="34" charset="0"/>
              <a:buChar char="•"/>
            </a:pPr>
            <a:r>
              <a:rPr lang="en-GB" sz="7200">
                <a:solidFill>
                  <a:prstClr val="black"/>
                </a:solidFill>
                <a:latin typeface="Georgia" panose="02040502050405020303" pitchFamily="18" charset="0"/>
              </a:rPr>
              <a:t>Short</a:t>
            </a:r>
          </a:p>
          <a:p>
            <a:pPr marL="571500" indent="-571500">
              <a:buClr>
                <a:srgbClr val="808285"/>
              </a:buClr>
              <a:buFont typeface="Arial" panose="020B0604020202020204" pitchFamily="34" charset="0"/>
              <a:buChar char="•"/>
            </a:pPr>
            <a:r>
              <a:rPr lang="en-GB" sz="7200">
                <a:solidFill>
                  <a:prstClr val="black"/>
                </a:solidFill>
                <a:latin typeface="Georgia" panose="02040502050405020303" pitchFamily="18" charset="0"/>
              </a:rPr>
              <a:t>Bullets</a:t>
            </a:r>
          </a:p>
        </p:txBody>
      </p:sp>
    </p:spTree>
    <p:extLst>
      <p:ext uri="{BB962C8B-B14F-4D97-AF65-F5344CB8AC3E}">
        <p14:creationId xmlns:p14="http://schemas.microsoft.com/office/powerpoint/2010/main" val="1553319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050" name="Picture 2" descr="http://www.doscience.co.uk/pictures/maths0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userDrawn="1"/>
        </p:nvSpPr>
        <p:spPr>
          <a:xfrm>
            <a:off x="348928" y="332656"/>
            <a:ext cx="8424936" cy="1800200"/>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88256" y="332656"/>
            <a:ext cx="8285608" cy="1754326"/>
          </a:xfrm>
          <a:prstGeom prst="rect">
            <a:avLst/>
          </a:prstGeom>
          <a:noFill/>
        </p:spPr>
        <p:txBody>
          <a:bodyPr wrap="square" rtlCol="0" anchor="ctr">
            <a:spAutoFit/>
          </a:bodyPr>
          <a:lstStyle/>
          <a:p>
            <a:r>
              <a:rPr lang="en-GB" sz="5400">
                <a:solidFill>
                  <a:srgbClr val="D12149"/>
                </a:solidFill>
                <a:latin typeface="Georgia" panose="02040502050405020303" pitchFamily="18" charset="0"/>
              </a:rPr>
              <a:t>Millions of presentations take place every day. </a:t>
            </a:r>
          </a:p>
        </p:txBody>
      </p:sp>
      <p:sp>
        <p:nvSpPr>
          <p:cNvPr id="13" name="Rounded Rectangle 12"/>
          <p:cNvSpPr/>
          <p:nvPr userDrawn="1"/>
        </p:nvSpPr>
        <p:spPr>
          <a:xfrm>
            <a:off x="744972" y="2441285"/>
            <a:ext cx="7632848" cy="37444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4" name="TextBox 13"/>
          <p:cNvSpPr txBox="1"/>
          <p:nvPr userDrawn="1"/>
        </p:nvSpPr>
        <p:spPr>
          <a:xfrm>
            <a:off x="852984" y="2851554"/>
            <a:ext cx="7416824" cy="2923877"/>
          </a:xfrm>
          <a:prstGeom prst="rect">
            <a:avLst/>
          </a:prstGeom>
          <a:noFill/>
        </p:spPr>
        <p:txBody>
          <a:bodyPr wrap="square" rtlCol="0">
            <a:spAutoFit/>
          </a:bodyPr>
          <a:lstStyle/>
          <a:p>
            <a:pPr>
              <a:buClr>
                <a:srgbClr val="808285"/>
              </a:buClr>
              <a:buFont typeface="Arial" panose="020B0604020202020204" pitchFamily="34" charset="0"/>
              <a:buNone/>
            </a:pPr>
            <a:r>
              <a:rPr lang="en-GB" sz="7200">
                <a:solidFill>
                  <a:srgbClr val="808285"/>
                </a:solidFill>
                <a:latin typeface="Georgia" panose="02040502050405020303" pitchFamily="18" charset="0"/>
              </a:rPr>
              <a:t>50%* of them are </a:t>
            </a:r>
            <a:r>
              <a:rPr lang="en-GB" sz="7200" b="1">
                <a:solidFill>
                  <a:srgbClr val="808285"/>
                </a:solidFill>
                <a:latin typeface="Georgia" panose="02040502050405020303" pitchFamily="18" charset="0"/>
              </a:rPr>
              <a:t>unbearable.</a:t>
            </a:r>
          </a:p>
          <a:p>
            <a:pPr>
              <a:buClr>
                <a:srgbClr val="808285"/>
              </a:buClr>
              <a:buFont typeface="Arial" panose="020B0604020202020204" pitchFamily="34" charset="0"/>
              <a:buNone/>
            </a:pPr>
            <a:endParaRPr lang="en-GB" sz="2000">
              <a:solidFill>
                <a:srgbClr val="808285"/>
              </a:solidFill>
              <a:latin typeface="Georgia" panose="02040502050405020303" pitchFamily="18" charset="0"/>
            </a:endParaRPr>
          </a:p>
          <a:p>
            <a:pPr>
              <a:buClr>
                <a:srgbClr val="808285"/>
              </a:buClr>
              <a:buFont typeface="Arial" panose="020B0604020202020204" pitchFamily="34" charset="0"/>
              <a:buNone/>
            </a:pPr>
            <a:r>
              <a:rPr lang="en-GB" sz="2000">
                <a:solidFill>
                  <a:srgbClr val="808285"/>
                </a:solidFill>
                <a:latin typeface="Georgia" panose="02040502050405020303" pitchFamily="18" charset="0"/>
              </a:rPr>
              <a:t>(*Conservative estimate)</a:t>
            </a:r>
          </a:p>
        </p:txBody>
      </p:sp>
    </p:spTree>
    <p:extLst>
      <p:ext uri="{BB962C8B-B14F-4D97-AF65-F5344CB8AC3E}">
        <p14:creationId xmlns:p14="http://schemas.microsoft.com/office/powerpoint/2010/main" val="1466486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pic>
        <p:nvPicPr>
          <p:cNvPr id="21506" name="Picture 2" descr="http://www.sliderocket.com/_media/blog_bore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1908"/>
          <a:stretch/>
        </p:blipFill>
        <p:spPr bwMode="auto">
          <a:xfrm>
            <a:off x="-1" y="1"/>
            <a:ext cx="9144001" cy="687134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4" name="TextBox 3"/>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These people are </a:t>
            </a:r>
            <a:r>
              <a:rPr lang="en-GB" sz="5400" b="1">
                <a:solidFill>
                  <a:srgbClr val="808285"/>
                </a:solidFill>
                <a:latin typeface="Georgia" panose="02040502050405020303" pitchFamily="18" charset="0"/>
              </a:rPr>
              <a:t>bored.</a:t>
            </a:r>
          </a:p>
        </p:txBody>
      </p:sp>
    </p:spTree>
    <p:extLst>
      <p:ext uri="{BB962C8B-B14F-4D97-AF65-F5344CB8AC3E}">
        <p14:creationId xmlns:p14="http://schemas.microsoft.com/office/powerpoint/2010/main" val="2727953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28" name="Picture 4" descr="http://www.lesechos.fr/medias/2014/10/29/1058843_hymne-a-lamour-aimer-les-maths-pour-les-comprendre-116916-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9010"/>
          <a:stretch/>
        </p:blipFill>
        <p:spPr bwMode="auto">
          <a:xfrm>
            <a:off x="0" y="0"/>
            <a:ext cx="9144000" cy="686539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Bad PowerPoint</a:t>
            </a:r>
          </a:p>
        </p:txBody>
      </p:sp>
      <p:sp>
        <p:nvSpPr>
          <p:cNvPr id="2" name="Rounded Rectangle 1"/>
          <p:cNvSpPr/>
          <p:nvPr userDrawn="1"/>
        </p:nvSpPr>
        <p:spPr>
          <a:xfrm>
            <a:off x="3491880" y="1916832"/>
            <a:ext cx="5112568"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3" name="TextBox 2"/>
          <p:cNvSpPr txBox="1"/>
          <p:nvPr userDrawn="1"/>
        </p:nvSpPr>
        <p:spPr>
          <a:xfrm>
            <a:off x="3779912" y="2132856"/>
            <a:ext cx="4680520" cy="3939540"/>
          </a:xfrm>
          <a:prstGeom prst="rect">
            <a:avLst/>
          </a:prstGeom>
          <a:noFill/>
        </p:spPr>
        <p:txBody>
          <a:bodyPr wrap="square" rtlCol="0">
            <a:spAutoFit/>
          </a:bodyPr>
          <a:lstStyle/>
          <a:p>
            <a:r>
              <a:rPr lang="en-GB" sz="3600">
                <a:solidFill>
                  <a:prstClr val="black"/>
                </a:solidFill>
                <a:latin typeface="Georgia" panose="02040502050405020303" pitchFamily="18" charset="0"/>
              </a:rPr>
              <a:t>Try not to </a:t>
            </a:r>
            <a:r>
              <a:rPr lang="en-GB" sz="3600">
                <a:solidFill>
                  <a:srgbClr val="D12149"/>
                </a:solidFill>
                <a:latin typeface="Georgia" panose="02040502050405020303" pitchFamily="18" charset="0"/>
              </a:rPr>
              <a:t>depress</a:t>
            </a:r>
            <a:r>
              <a:rPr lang="en-GB" sz="3600">
                <a:solidFill>
                  <a:prstClr val="black"/>
                </a:solidFill>
                <a:latin typeface="Georgia" panose="02040502050405020303" pitchFamily="18" charset="0"/>
              </a:rPr>
              <a:t> people with your presentations. </a:t>
            </a:r>
          </a:p>
          <a:p>
            <a:endParaRPr lang="en-GB" sz="3600">
              <a:solidFill>
                <a:prstClr val="black"/>
              </a:solidFill>
              <a:latin typeface="Georgia" panose="02040502050405020303" pitchFamily="18" charset="0"/>
            </a:endParaRPr>
          </a:p>
          <a:p>
            <a:r>
              <a:rPr lang="en-GB" sz="3600">
                <a:solidFill>
                  <a:prstClr val="black"/>
                </a:solidFill>
                <a:latin typeface="Georgia" panose="02040502050405020303" pitchFamily="18" charset="0"/>
              </a:rPr>
              <a:t>Make yours </a:t>
            </a:r>
            <a:r>
              <a:rPr lang="en-GB" sz="7000">
                <a:solidFill>
                  <a:srgbClr val="D12149"/>
                </a:solidFill>
                <a:latin typeface="Georgia" panose="02040502050405020303" pitchFamily="18" charset="0"/>
              </a:rPr>
              <a:t>AMAZING.</a:t>
            </a:r>
          </a:p>
        </p:txBody>
      </p:sp>
    </p:spTree>
    <p:extLst>
      <p:ext uri="{BB962C8B-B14F-4D97-AF65-F5344CB8AC3E}">
        <p14:creationId xmlns:p14="http://schemas.microsoft.com/office/powerpoint/2010/main" val="512643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Research shows: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
        <p:nvSpPr>
          <p:cNvPr id="5" name="TextBox 4"/>
          <p:cNvSpPr txBox="1"/>
          <p:nvPr userDrawn="1"/>
        </p:nvSpPr>
        <p:spPr>
          <a:xfrm>
            <a:off x="755576" y="1915085"/>
            <a:ext cx="7632848" cy="3170099"/>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Bullets don’t kill people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People kill people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Unintentionally</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But regularly.</a:t>
            </a:r>
          </a:p>
        </p:txBody>
      </p:sp>
    </p:spTree>
    <p:extLst>
      <p:ext uri="{BB962C8B-B14F-4D97-AF65-F5344CB8AC3E}">
        <p14:creationId xmlns:p14="http://schemas.microsoft.com/office/powerpoint/2010/main" val="1864361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808285"/>
        </a:solidFill>
        <a:effectLst/>
      </p:bgPr>
    </p:bg>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Mainly due to lack of…</a:t>
            </a:r>
          </a:p>
        </p:txBody>
      </p:sp>
      <p:sp>
        <p:nvSpPr>
          <p:cNvPr id="12" name="TextBox 11"/>
          <p:cNvSpPr txBox="1"/>
          <p:nvPr userDrawn="1"/>
        </p:nvSpPr>
        <p:spPr>
          <a:xfrm>
            <a:off x="899592" y="1772816"/>
            <a:ext cx="7200800" cy="3170099"/>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Significance</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Structure</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Simplicity</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Rehearsal.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928" y="5801320"/>
            <a:ext cx="2977232" cy="799187"/>
          </a:xfrm>
          <a:prstGeom prst="rect">
            <a:avLst/>
          </a:prstGeom>
        </p:spPr>
      </p:pic>
    </p:spTree>
    <p:extLst>
      <p:ext uri="{BB962C8B-B14F-4D97-AF65-F5344CB8AC3E}">
        <p14:creationId xmlns:p14="http://schemas.microsoft.com/office/powerpoint/2010/main" val="133895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3121947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2050" name="Picture 2" descr="http://www.doscience.co.uk/pictures/maths0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userDrawn="1"/>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D12149"/>
                </a:solidFill>
                <a:latin typeface="Georgia" panose="02040502050405020303" pitchFamily="18" charset="0"/>
              </a:rPr>
              <a:t>Why do you present?	</a:t>
            </a:r>
          </a:p>
        </p:txBody>
      </p:sp>
      <p:sp>
        <p:nvSpPr>
          <p:cNvPr id="13" name="Rounded Rectangle 12"/>
          <p:cNvSpPr/>
          <p:nvPr userDrawn="1"/>
        </p:nvSpPr>
        <p:spPr>
          <a:xfrm>
            <a:off x="1547664" y="1916832"/>
            <a:ext cx="7091322"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4" name="TextBox 13"/>
          <p:cNvSpPr txBox="1"/>
          <p:nvPr userDrawn="1"/>
        </p:nvSpPr>
        <p:spPr>
          <a:xfrm>
            <a:off x="1835696" y="2332908"/>
            <a:ext cx="6480720" cy="3785652"/>
          </a:xfrm>
          <a:prstGeom prst="rect">
            <a:avLst/>
          </a:prstGeom>
          <a:noFill/>
        </p:spPr>
        <p:txBody>
          <a:bodyPr wrap="square" rtlCol="0">
            <a:spAutoFit/>
          </a:bodyPr>
          <a:lstStyle/>
          <a:p>
            <a:pPr marL="571500" indent="-571500">
              <a:buClr>
                <a:srgbClr val="808285"/>
              </a:buClr>
              <a:buFont typeface="Arial" panose="020B0604020202020204" pitchFamily="34" charset="0"/>
              <a:buChar char="•"/>
            </a:pPr>
            <a:r>
              <a:rPr lang="en-GB" sz="6000">
                <a:solidFill>
                  <a:prstClr val="black"/>
                </a:solidFill>
                <a:latin typeface="Georgia" panose="02040502050405020303" pitchFamily="18" charset="0"/>
              </a:rPr>
              <a:t>Pass on info?</a:t>
            </a:r>
          </a:p>
          <a:p>
            <a:pPr marL="571500" indent="-571500">
              <a:buClr>
                <a:srgbClr val="808285"/>
              </a:buClr>
              <a:buFont typeface="Arial" panose="020B0604020202020204" pitchFamily="34" charset="0"/>
              <a:buChar char="•"/>
            </a:pPr>
            <a:r>
              <a:rPr lang="en-GB" sz="6000">
                <a:solidFill>
                  <a:prstClr val="black"/>
                </a:solidFill>
                <a:latin typeface="Georgia" panose="02040502050405020303" pitchFamily="18" charset="0"/>
              </a:rPr>
              <a:t>Boss told me to?</a:t>
            </a:r>
          </a:p>
          <a:p>
            <a:pPr marL="571500" indent="-571500">
              <a:buClr>
                <a:srgbClr val="808285"/>
              </a:buClr>
              <a:buFont typeface="Arial" panose="020B0604020202020204" pitchFamily="34" charset="0"/>
              <a:buChar char="•"/>
            </a:pPr>
            <a:r>
              <a:rPr lang="en-GB" sz="6000">
                <a:solidFill>
                  <a:srgbClr val="D12149"/>
                </a:solidFill>
                <a:latin typeface="Georgia" panose="02040502050405020303" pitchFamily="18" charset="0"/>
              </a:rPr>
              <a:t>Sell meaningful ideas.</a:t>
            </a:r>
          </a:p>
        </p:txBody>
      </p:sp>
    </p:spTree>
    <p:extLst>
      <p:ext uri="{BB962C8B-B14F-4D97-AF65-F5344CB8AC3E}">
        <p14:creationId xmlns:p14="http://schemas.microsoft.com/office/powerpoint/2010/main" val="558550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098" name="Picture 2" descr="http://www.dietdoctor.com/wp-content/uploads/2013/01/confused.bm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797" r="1057"/>
          <a:stretch/>
        </p:blipFill>
        <p:spPr bwMode="auto">
          <a:xfrm>
            <a:off x="1" y="0"/>
            <a:ext cx="9143999" cy="68785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userDrawn="1"/>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7" name="TextBox 6"/>
          <p:cNvSpPr txBox="1"/>
          <p:nvPr userDrawn="1"/>
        </p:nvSpPr>
        <p:spPr>
          <a:xfrm>
            <a:off x="462856" y="375047"/>
            <a:ext cx="8285608" cy="923330"/>
          </a:xfrm>
          <a:prstGeom prst="rect">
            <a:avLst/>
          </a:prstGeom>
          <a:noFill/>
        </p:spPr>
        <p:txBody>
          <a:bodyPr wrap="square" rtlCol="0" anchor="ctr">
            <a:spAutoFit/>
          </a:bodyPr>
          <a:lstStyle/>
          <a:p>
            <a:r>
              <a:rPr lang="en-GB" sz="5400">
                <a:solidFill>
                  <a:srgbClr val="D12149"/>
                </a:solidFill>
                <a:latin typeface="Georgia" panose="02040502050405020303" pitchFamily="18" charset="0"/>
              </a:rPr>
              <a:t>Technology…?</a:t>
            </a:r>
          </a:p>
        </p:txBody>
      </p:sp>
      <p:sp>
        <p:nvSpPr>
          <p:cNvPr id="5" name="Rounded Rectangle 4"/>
          <p:cNvSpPr/>
          <p:nvPr userDrawn="1"/>
        </p:nvSpPr>
        <p:spPr>
          <a:xfrm>
            <a:off x="4932040" y="4869160"/>
            <a:ext cx="3960440" cy="1512168"/>
          </a:xfrm>
          <a:prstGeom prst="roundRect">
            <a:avLst/>
          </a:prstGeom>
          <a:solidFill>
            <a:srgbClr val="D12149"/>
          </a:solidFill>
          <a:ln>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a:solidFill>
                  <a:prstClr val="white"/>
                </a:solidFill>
                <a:latin typeface="Georgia" panose="02040502050405020303" pitchFamily="18" charset="0"/>
              </a:rPr>
              <a:t>...It evolved.</a:t>
            </a:r>
          </a:p>
        </p:txBody>
      </p:sp>
    </p:spTree>
    <p:extLst>
      <p:ext uri="{BB962C8B-B14F-4D97-AF65-F5344CB8AC3E}">
        <p14:creationId xmlns:p14="http://schemas.microsoft.com/office/powerpoint/2010/main" val="3171964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pic>
        <p:nvPicPr>
          <p:cNvPr id="2050" name="Picture 2" descr="http://www.familymueller.ch/Renes/Hobbys/Rechner/1988_IBM-PC_XT.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3608" y="1836565"/>
            <a:ext cx="275287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ytimg.com/vi/Frj3CW6D7nA/maxresdefault.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92080" y="1820521"/>
            <a:ext cx="2592288" cy="2616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372450" y="692696"/>
            <a:ext cx="6687132" cy="707886"/>
          </a:xfrm>
          <a:prstGeom prst="rect">
            <a:avLst/>
          </a:prstGeom>
          <a:noFill/>
        </p:spPr>
        <p:txBody>
          <a:bodyPr wrap="square" rtlCol="0">
            <a:spAutoFit/>
          </a:bodyPr>
          <a:lstStyle/>
          <a:p>
            <a:pPr algn="ctr"/>
            <a:r>
              <a:rPr lang="en-GB" sz="4000">
                <a:solidFill>
                  <a:srgbClr val="D12149"/>
                </a:solidFill>
                <a:latin typeface="Georgia" panose="02040502050405020303" pitchFamily="18" charset="0"/>
              </a:rPr>
              <a:t>Meh       			Woah </a:t>
            </a:r>
          </a:p>
        </p:txBody>
      </p:sp>
      <p:cxnSp>
        <p:nvCxnSpPr>
          <p:cNvPr id="4" name="Straight Arrow Connector 3"/>
          <p:cNvCxnSpPr/>
          <p:nvPr userDrawn="1"/>
        </p:nvCxnSpPr>
        <p:spPr>
          <a:xfrm>
            <a:off x="4118744" y="1090254"/>
            <a:ext cx="1008112" cy="0"/>
          </a:xfrm>
          <a:prstGeom prst="straightConnector1">
            <a:avLst/>
          </a:prstGeom>
          <a:ln w="76200">
            <a:solidFill>
              <a:srgbClr val="808285"/>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07504" y="4489499"/>
            <a:ext cx="8856984" cy="769441"/>
          </a:xfrm>
          <a:prstGeom prst="rect">
            <a:avLst/>
          </a:prstGeom>
          <a:noFill/>
        </p:spPr>
        <p:txBody>
          <a:bodyPr wrap="square" rtlCol="0">
            <a:spAutoFit/>
          </a:bodyPr>
          <a:lstStyle/>
          <a:p>
            <a:pPr algn="ctr"/>
            <a:r>
              <a:rPr lang="en-GB" sz="4400" b="1">
                <a:solidFill>
                  <a:srgbClr val="D12149"/>
                </a:solidFill>
                <a:latin typeface="Georgia" panose="02040502050405020303" pitchFamily="18" charset="0"/>
              </a:rPr>
              <a:t>1988     		      2015</a:t>
            </a:r>
          </a:p>
        </p:txBody>
      </p:sp>
      <p:cxnSp>
        <p:nvCxnSpPr>
          <p:cNvPr id="11" name="Straight Connector 10"/>
          <p:cNvCxnSpPr/>
          <p:nvPr userDrawn="1"/>
        </p:nvCxnSpPr>
        <p:spPr>
          <a:xfrm>
            <a:off x="4572000" y="1836565"/>
            <a:ext cx="0" cy="3037654"/>
          </a:xfrm>
          <a:prstGeom prst="line">
            <a:avLst/>
          </a:prstGeom>
          <a:ln>
            <a:solidFill>
              <a:srgbClr val="D121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415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Nothing has changed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
        <p:nvSpPr>
          <p:cNvPr id="5" name="TextBox 4"/>
          <p:cNvSpPr txBox="1"/>
          <p:nvPr userDrawn="1"/>
        </p:nvSpPr>
        <p:spPr>
          <a:xfrm>
            <a:off x="1691680" y="1772814"/>
            <a:ext cx="2448272"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p:txBody>
      </p:sp>
      <p:sp>
        <p:nvSpPr>
          <p:cNvPr id="6" name="TextBox 5"/>
          <p:cNvSpPr txBox="1"/>
          <p:nvPr userDrawn="1"/>
        </p:nvSpPr>
        <p:spPr>
          <a:xfrm>
            <a:off x="5220072" y="1772813"/>
            <a:ext cx="2448272"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p:txBody>
      </p:sp>
      <p:sp>
        <p:nvSpPr>
          <p:cNvPr id="7" name="TextBox 6"/>
          <p:cNvSpPr txBox="1"/>
          <p:nvPr userDrawn="1"/>
        </p:nvSpPr>
        <p:spPr>
          <a:xfrm>
            <a:off x="-5432" y="4186269"/>
            <a:ext cx="8856984" cy="769441"/>
          </a:xfrm>
          <a:prstGeom prst="rect">
            <a:avLst/>
          </a:prstGeom>
          <a:noFill/>
        </p:spPr>
        <p:txBody>
          <a:bodyPr wrap="square" rtlCol="0">
            <a:spAutoFit/>
          </a:bodyPr>
          <a:lstStyle/>
          <a:p>
            <a:pPr algn="ctr"/>
            <a:r>
              <a:rPr lang="en-GB" sz="4400" b="1">
                <a:solidFill>
                  <a:srgbClr val="D12149"/>
                </a:solidFill>
                <a:latin typeface="Georgia" panose="02040502050405020303" pitchFamily="18" charset="0"/>
              </a:rPr>
              <a:t>1988     		2015</a:t>
            </a:r>
          </a:p>
        </p:txBody>
      </p:sp>
    </p:spTree>
    <p:extLst>
      <p:ext uri="{BB962C8B-B14F-4D97-AF65-F5344CB8AC3E}">
        <p14:creationId xmlns:p14="http://schemas.microsoft.com/office/powerpoint/2010/main" val="1535621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ounded Rectangle 8"/>
          <p:cNvSpPr/>
          <p:nvPr userDrawn="1"/>
        </p:nvSpPr>
        <p:spPr>
          <a:xfrm>
            <a:off x="539552" y="548680"/>
            <a:ext cx="8064896" cy="4896544"/>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791580" y="912564"/>
            <a:ext cx="7560840" cy="4154984"/>
          </a:xfrm>
          <a:prstGeom prst="rect">
            <a:avLst/>
          </a:prstGeom>
          <a:noFill/>
        </p:spPr>
        <p:txBody>
          <a:bodyPr wrap="square" rtlCol="0" anchor="ctr">
            <a:spAutoFit/>
          </a:bodyPr>
          <a:lstStyle/>
          <a:p>
            <a:r>
              <a:rPr lang="en-GB" sz="7200">
                <a:solidFill>
                  <a:srgbClr val="808285"/>
                </a:solidFill>
                <a:latin typeface="Georgia" panose="02040502050405020303" pitchFamily="18" charset="0"/>
              </a:rPr>
              <a:t>Three ways to fix </a:t>
            </a:r>
            <a:r>
              <a:rPr lang="en-GB" sz="12000">
                <a:solidFill>
                  <a:srgbClr val="808285"/>
                </a:solidFill>
                <a:latin typeface="Georgia" panose="02040502050405020303" pitchFamily="18" charset="0"/>
              </a:rPr>
              <a:t>horrible</a:t>
            </a:r>
            <a:r>
              <a:rPr lang="en-GB" sz="11000">
                <a:solidFill>
                  <a:srgbClr val="808285"/>
                </a:solidFill>
                <a:latin typeface="Georgia" panose="02040502050405020303" pitchFamily="18" charset="0"/>
              </a:rPr>
              <a:t> </a:t>
            </a:r>
            <a:r>
              <a:rPr lang="en-GB" sz="7200">
                <a:solidFill>
                  <a:srgbClr val="808285"/>
                </a:solidFill>
                <a:latin typeface="Georgia" panose="02040502050405020303" pitchFamily="18" charset="0"/>
              </a:rPr>
              <a:t>PowerPoint.  </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Tree>
    <p:extLst>
      <p:ext uri="{BB962C8B-B14F-4D97-AF65-F5344CB8AC3E}">
        <p14:creationId xmlns:p14="http://schemas.microsoft.com/office/powerpoint/2010/main" val="4025819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Georgia" panose="02040502050405020303"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Georgia" panose="020405020504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eorgia" panose="02040502050405020303" pitchFamily="18" charset="0"/>
              </a:defRPr>
            </a:lvl1pPr>
          </a:lstStyle>
          <a:p>
            <a:fld id="{7E430035-0D06-4D7C-B2D5-D0457787FEAE}" type="datetimeFigureOut">
              <a:rPr lang="en-GB" smtClean="0">
                <a:solidFill>
                  <a:prstClr val="black"/>
                </a:solidFill>
              </a:rPr>
              <a:pPr/>
              <a:t>11/10/2018</a:t>
            </a:fld>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eorgia" panose="02040502050405020303" pitchFamily="18"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eorgia" panose="02040502050405020303" pitchFamily="18" charset="0"/>
              </a:defRPr>
            </a:lvl1pPr>
          </a:lstStyle>
          <a:p>
            <a:fld id="{D953000C-A8BF-4219-AC55-0D06BAD9094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91364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B992D5E-78E4-4688-BB5E-B31C3BE84AD8}" type="datetimeFigureOut">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2767191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992D5E-78E4-4688-BB5E-B31C3BE84AD8}" type="datetimeFigureOut">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2113350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992D5E-78E4-4688-BB5E-B31C3BE84AD8}" type="datetimeFigureOut">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384220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B992D5E-78E4-4688-BB5E-B31C3BE84AD8}" type="datetimeFigureOut">
              <a:rPr lang="en-GB" smtClean="0"/>
              <a:t>11/10/2018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179185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369395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B992D5E-78E4-4688-BB5E-B31C3BE84AD8}" type="datetimeFigureOut">
              <a:rPr lang="en-GB" smtClean="0"/>
              <a:t>11/10/2018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3403897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B992D5E-78E4-4688-BB5E-B31C3BE84AD8}" type="datetimeFigureOut">
              <a:rPr lang="en-GB" smtClean="0"/>
              <a:t>11/10/2018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450560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92D5E-78E4-4688-BB5E-B31C3BE84AD8}" type="datetimeFigureOut">
              <a:rPr lang="en-GB" smtClean="0"/>
              <a:t>11/10/2018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2081953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92D5E-78E4-4688-BB5E-B31C3BE84AD8}" type="datetimeFigureOut">
              <a:rPr lang="en-GB" smtClean="0"/>
              <a:t>11/10/2018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896215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92D5E-78E4-4688-BB5E-B31C3BE84AD8}" type="datetimeFigureOut">
              <a:rPr lang="en-GB" smtClean="0"/>
              <a:t>11/10/2018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2051702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992D5E-78E4-4688-BB5E-B31C3BE84AD8}" type="datetimeFigureOut">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92474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992D5E-78E4-4688-BB5E-B31C3BE84AD8}" type="datetimeFigureOut">
              <a:rPr lang="en-GB" smtClean="0"/>
              <a:t>11/10/2018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E8ABE9-3B5C-4A70-8EE6-AD52DCDA9A3B}" type="slidenum">
              <a:rPr lang="en-GB" smtClean="0"/>
              <a:t>‹#›</a:t>
            </a:fld>
            <a:endParaRPr lang="en-GB"/>
          </a:p>
        </p:txBody>
      </p:sp>
    </p:spTree>
    <p:extLst>
      <p:ext uri="{BB962C8B-B14F-4D97-AF65-F5344CB8AC3E}">
        <p14:creationId xmlns:p14="http://schemas.microsoft.com/office/powerpoint/2010/main" val="1420512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13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4587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761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76061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1047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6368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4778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2419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8057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2376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3677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319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4094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12149"/>
        </a:solidFill>
        <a:effectLst/>
      </p:bgPr>
    </p:bg>
    <p:spTree>
      <p:nvGrpSpPr>
        <p:cNvPr id="1" name=""/>
        <p:cNvGrpSpPr/>
        <p:nvPr/>
      </p:nvGrpSpPr>
      <p:grpSpPr>
        <a:xfrm>
          <a:off x="0" y="0"/>
          <a:ext cx="0" cy="0"/>
          <a:chOff x="0" y="0"/>
          <a:chExt cx="0" cy="0"/>
        </a:xfrm>
      </p:grpSpPr>
      <p:sp>
        <p:nvSpPr>
          <p:cNvPr id="16" name="Teardrop 15"/>
          <p:cNvSpPr/>
          <p:nvPr userDrawn="1"/>
        </p:nvSpPr>
        <p:spPr>
          <a:xfrm rot="16200000">
            <a:off x="1683405" y="-467707"/>
            <a:ext cx="5705182" cy="7848872"/>
          </a:xfrm>
          <a:prstGeom prst="teardrop">
            <a:avLst>
              <a:gd name="adj" fmla="val 996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29" y="836712"/>
            <a:ext cx="4766683" cy="1277322"/>
          </a:xfrm>
          <a:prstGeom prst="rect">
            <a:avLst/>
          </a:prstGeom>
        </p:spPr>
      </p:pic>
      <p:sp>
        <p:nvSpPr>
          <p:cNvPr id="18" name="TextBox 17"/>
          <p:cNvSpPr txBox="1"/>
          <p:nvPr userDrawn="1"/>
        </p:nvSpPr>
        <p:spPr>
          <a:xfrm>
            <a:off x="1062832" y="2708921"/>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19" name="TextBox 18"/>
          <p:cNvSpPr txBox="1"/>
          <p:nvPr userDrawn="1"/>
        </p:nvSpPr>
        <p:spPr>
          <a:xfrm>
            <a:off x="3138769" y="4149080"/>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spTree>
    <p:extLst>
      <p:ext uri="{BB962C8B-B14F-4D97-AF65-F5344CB8AC3E}">
        <p14:creationId xmlns:p14="http://schemas.microsoft.com/office/powerpoint/2010/main" val="407242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1423596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12149"/>
        </a:solidFill>
        <a:effectLst/>
      </p:bgPr>
    </p:bg>
    <p:spTree>
      <p:nvGrpSpPr>
        <p:cNvPr id="1" name=""/>
        <p:cNvGrpSpPr/>
        <p:nvPr/>
      </p:nvGrpSpPr>
      <p:grpSpPr>
        <a:xfrm>
          <a:off x="0" y="0"/>
          <a:ext cx="0" cy="0"/>
          <a:chOff x="0" y="0"/>
          <a:chExt cx="0" cy="0"/>
        </a:xfrm>
      </p:grpSpPr>
      <p:sp>
        <p:nvSpPr>
          <p:cNvPr id="2" name="Teardrop 1"/>
          <p:cNvSpPr/>
          <p:nvPr userDrawn="1"/>
        </p:nvSpPr>
        <p:spPr>
          <a:xfrm rot="16200000">
            <a:off x="1112850" y="-1110270"/>
            <a:ext cx="6234732" cy="8460432"/>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8" name="TextBox 7"/>
          <p:cNvSpPr txBox="1"/>
          <p:nvPr userDrawn="1"/>
        </p:nvSpPr>
        <p:spPr>
          <a:xfrm>
            <a:off x="844600" y="2483892"/>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9" name="TextBox 8"/>
          <p:cNvSpPr txBox="1"/>
          <p:nvPr userDrawn="1"/>
        </p:nvSpPr>
        <p:spPr>
          <a:xfrm>
            <a:off x="2829523" y="3835896"/>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Tree>
    <p:extLst>
      <p:ext uri="{BB962C8B-B14F-4D97-AF65-F5344CB8AC3E}">
        <p14:creationId xmlns:p14="http://schemas.microsoft.com/office/powerpoint/2010/main" val="2958033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D12149"/>
        </a:solidFill>
        <a:effectLst/>
      </p:bgPr>
    </p:bg>
    <p:spTree>
      <p:nvGrpSpPr>
        <p:cNvPr id="1" name=""/>
        <p:cNvGrpSpPr/>
        <p:nvPr/>
      </p:nvGrpSpPr>
      <p:grpSpPr>
        <a:xfrm>
          <a:off x="0" y="0"/>
          <a:ext cx="0" cy="0"/>
          <a:chOff x="0" y="0"/>
          <a:chExt cx="0" cy="0"/>
        </a:xfrm>
      </p:grpSpPr>
      <p:sp>
        <p:nvSpPr>
          <p:cNvPr id="4" name="Snip Single Corner Rectangle 3"/>
          <p:cNvSpPr/>
          <p:nvPr userDrawn="1"/>
        </p:nvSpPr>
        <p:spPr>
          <a:xfrm rot="16200000" flipH="1" flipV="1">
            <a:off x="1121727" y="-1101392"/>
            <a:ext cx="6156801" cy="8376593"/>
          </a:xfrm>
          <a:prstGeom prst="snip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3" name="TextBox 12"/>
          <p:cNvSpPr txBox="1"/>
          <p:nvPr userDrawn="1"/>
        </p:nvSpPr>
        <p:spPr>
          <a:xfrm>
            <a:off x="707740" y="2305844"/>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14" name="TextBox 13"/>
          <p:cNvSpPr txBox="1"/>
          <p:nvPr userDrawn="1"/>
        </p:nvSpPr>
        <p:spPr>
          <a:xfrm>
            <a:off x="2799436" y="3831580"/>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Tree>
    <p:extLst>
      <p:ext uri="{BB962C8B-B14F-4D97-AF65-F5344CB8AC3E}">
        <p14:creationId xmlns:p14="http://schemas.microsoft.com/office/powerpoint/2010/main" val="1983806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D12149"/>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8366" t="12633"/>
          <a:stretch/>
        </p:blipFill>
        <p:spPr>
          <a:xfrm>
            <a:off x="0" y="0"/>
            <a:ext cx="8484179" cy="616530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
        <p:nvSpPr>
          <p:cNvPr id="10" name="TextBox 9"/>
          <p:cNvSpPr txBox="1"/>
          <p:nvPr userDrawn="1"/>
        </p:nvSpPr>
        <p:spPr>
          <a:xfrm>
            <a:off x="707740" y="2305844"/>
            <a:ext cx="6984776" cy="923330"/>
          </a:xfrm>
          <a:prstGeom prst="rect">
            <a:avLst/>
          </a:prstGeom>
          <a:noFill/>
        </p:spPr>
        <p:txBody>
          <a:bodyPr wrap="square" rtlCol="0" anchor="ctr">
            <a:spAutoFit/>
          </a:bodyPr>
          <a:lstStyle/>
          <a:p>
            <a:pPr algn="ctr"/>
            <a:r>
              <a:rPr lang="en-GB" sz="5400" b="1">
                <a:solidFill>
                  <a:srgbClr val="808285"/>
                </a:solidFill>
                <a:latin typeface="Georgia" panose="02040502050405020303" pitchFamily="18" charset="0"/>
              </a:rPr>
              <a:t>Presentation name</a:t>
            </a:r>
          </a:p>
        </p:txBody>
      </p:sp>
      <p:sp>
        <p:nvSpPr>
          <p:cNvPr id="11" name="TextBox 10"/>
          <p:cNvSpPr txBox="1"/>
          <p:nvPr userDrawn="1"/>
        </p:nvSpPr>
        <p:spPr>
          <a:xfrm>
            <a:off x="2799436" y="3831580"/>
            <a:ext cx="2801383" cy="830997"/>
          </a:xfrm>
          <a:prstGeom prst="rect">
            <a:avLst/>
          </a:prstGeom>
          <a:noFill/>
        </p:spPr>
        <p:txBody>
          <a:bodyPr wrap="square" rtlCol="0">
            <a:spAutoFit/>
          </a:bodyPr>
          <a:lstStyle/>
          <a:p>
            <a:pPr algn="ctr"/>
            <a:r>
              <a:rPr lang="en-GB" sz="4800">
                <a:solidFill>
                  <a:srgbClr val="808285"/>
                </a:solidFill>
                <a:latin typeface="Georgia" panose="02040502050405020303" pitchFamily="18" charset="0"/>
              </a:rPr>
              <a:t>Date</a:t>
            </a:r>
          </a:p>
        </p:txBody>
      </p:sp>
    </p:spTree>
    <p:extLst>
      <p:ext uri="{BB962C8B-B14F-4D97-AF65-F5344CB8AC3E}">
        <p14:creationId xmlns:p14="http://schemas.microsoft.com/office/powerpoint/2010/main" val="3188383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prstClr val="white"/>
              </a:solidFill>
              <a:latin typeface="Georgia" panose="02040502050405020303" pitchFamily="18" charset="0"/>
            </a:endParaRPr>
          </a:p>
        </p:txBody>
      </p:sp>
      <p:sp>
        <p:nvSpPr>
          <p:cNvPr id="11" name="Rounded Rectangle 10"/>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Our core values</a:t>
            </a:r>
          </a:p>
        </p:txBody>
      </p:sp>
      <p:sp>
        <p:nvSpPr>
          <p:cNvPr id="13" name="TextBox 12"/>
          <p:cNvSpPr txBox="1"/>
          <p:nvPr userDrawn="1"/>
        </p:nvSpPr>
        <p:spPr>
          <a:xfrm>
            <a:off x="462856" y="1628800"/>
            <a:ext cx="8141592" cy="5078313"/>
          </a:xfrm>
          <a:prstGeom prst="rect">
            <a:avLst/>
          </a:prstGeom>
          <a:noFill/>
        </p:spPr>
        <p:txBody>
          <a:bodyPr wrap="square" rtlCol="0">
            <a:spAutoFit/>
          </a:bodyPr>
          <a:lstStyle/>
          <a:p>
            <a:pPr algn="ctr"/>
            <a:r>
              <a:rPr lang="en-GB" sz="5200">
                <a:solidFill>
                  <a:prstClr val="white"/>
                </a:solidFill>
                <a:latin typeface="Georgia" panose="02040502050405020303" pitchFamily="18" charset="0"/>
              </a:rPr>
              <a:t>Partnership</a:t>
            </a:r>
          </a:p>
          <a:p>
            <a:pPr algn="ctr"/>
            <a:r>
              <a:rPr lang="en-GB" sz="5200">
                <a:solidFill>
                  <a:prstClr val="white"/>
                </a:solidFill>
                <a:latin typeface="Georgia" panose="02040502050405020303" pitchFamily="18" charset="0"/>
              </a:rPr>
              <a:t>Excellence</a:t>
            </a:r>
          </a:p>
          <a:p>
            <a:pPr algn="ctr"/>
            <a:r>
              <a:rPr lang="en-GB" sz="5200">
                <a:solidFill>
                  <a:prstClr val="white"/>
                </a:solidFill>
                <a:latin typeface="Georgia" panose="02040502050405020303" pitchFamily="18" charset="0"/>
              </a:rPr>
              <a:t>Compassion</a:t>
            </a:r>
          </a:p>
          <a:p>
            <a:pPr algn="ctr"/>
            <a:r>
              <a:rPr lang="en-GB" sz="5200">
                <a:solidFill>
                  <a:prstClr val="white"/>
                </a:solidFill>
                <a:latin typeface="Georgia" panose="02040502050405020303" pitchFamily="18" charset="0"/>
              </a:rPr>
              <a:t>Growth-mindset</a:t>
            </a:r>
          </a:p>
          <a:p>
            <a:pPr algn="ctr"/>
            <a:r>
              <a:rPr lang="en-GB" sz="5200">
                <a:solidFill>
                  <a:prstClr val="white"/>
                </a:solidFill>
                <a:latin typeface="Georgia" panose="02040502050405020303" pitchFamily="18" charset="0"/>
              </a:rPr>
              <a:t>Innovative</a:t>
            </a:r>
          </a:p>
          <a:p>
            <a:pPr algn="ctr"/>
            <a:r>
              <a:rPr lang="en-GB" sz="5200">
                <a:solidFill>
                  <a:prstClr val="white"/>
                </a:solidFill>
                <a:latin typeface="Georgia" panose="02040502050405020303" pitchFamily="18" charset="0"/>
              </a:rPr>
              <a:t>Purposeful</a:t>
            </a:r>
          </a:p>
        </p:txBody>
      </p:sp>
    </p:spTree>
    <p:extLst>
      <p:ext uri="{BB962C8B-B14F-4D97-AF65-F5344CB8AC3E}">
        <p14:creationId xmlns:p14="http://schemas.microsoft.com/office/powerpoint/2010/main" val="4023564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prstClr val="white"/>
              </a:solidFill>
              <a:latin typeface="Georgia" panose="02040502050405020303" pitchFamily="18" charset="0"/>
            </a:endParaRPr>
          </a:p>
        </p:txBody>
      </p:sp>
      <p:sp>
        <p:nvSpPr>
          <p:cNvPr id="11" name="Rounded Rectangle 10"/>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Tweet us</a:t>
            </a:r>
          </a:p>
        </p:txBody>
      </p:sp>
      <p:pic>
        <p:nvPicPr>
          <p:cNvPr id="5122" name="Picture 2" descr="http://www.adweek.com/socialtimes/files/2014/03/alltwitter-twitter-bird-logo-white-on-blu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9025" y="4653136"/>
            <a:ext cx="2749253" cy="18099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462856" y="1628800"/>
            <a:ext cx="8141592" cy="2862322"/>
          </a:xfrm>
          <a:prstGeom prst="rect">
            <a:avLst/>
          </a:prstGeom>
          <a:noFill/>
        </p:spPr>
        <p:txBody>
          <a:bodyPr wrap="square" rtlCol="0">
            <a:spAutoFit/>
          </a:bodyPr>
          <a:lstStyle/>
          <a:p>
            <a:pPr algn="ctr"/>
            <a:r>
              <a:rPr lang="en-GB" sz="6000">
                <a:solidFill>
                  <a:prstClr val="white"/>
                </a:solidFill>
                <a:latin typeface="Georgia" panose="02040502050405020303" pitchFamily="18" charset="0"/>
              </a:rPr>
              <a:t>@MathsMastery</a:t>
            </a:r>
          </a:p>
          <a:p>
            <a:pPr algn="ctr"/>
            <a:r>
              <a:rPr lang="en-GB" sz="6000">
                <a:solidFill>
                  <a:prstClr val="white"/>
                </a:solidFill>
                <a:latin typeface="Georgia" panose="02040502050405020303" pitchFamily="18" charset="0"/>
              </a:rPr>
              <a:t>#Hashtag</a:t>
            </a:r>
          </a:p>
          <a:p>
            <a:pPr algn="ctr"/>
            <a:r>
              <a:rPr lang="en-GB" sz="6000">
                <a:solidFill>
                  <a:prstClr val="white"/>
                </a:solidFill>
                <a:latin typeface="Georgia" panose="02040502050405020303" pitchFamily="18" charset="0"/>
              </a:rPr>
              <a:t>#mathschat</a:t>
            </a:r>
          </a:p>
        </p:txBody>
      </p:sp>
    </p:spTree>
    <p:extLst>
      <p:ext uri="{BB962C8B-B14F-4D97-AF65-F5344CB8AC3E}">
        <p14:creationId xmlns:p14="http://schemas.microsoft.com/office/powerpoint/2010/main" val="2319414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12" name="TextBox 11"/>
          <p:cNvSpPr txBox="1"/>
          <p:nvPr userDrawn="1"/>
        </p:nvSpPr>
        <p:spPr>
          <a:xfrm>
            <a:off x="899592" y="1772816"/>
            <a:ext cx="7200800"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This is a boring layout</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So try and keep</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To a minimum</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Tree>
    <p:extLst>
      <p:ext uri="{BB962C8B-B14F-4D97-AF65-F5344CB8AC3E}">
        <p14:creationId xmlns:p14="http://schemas.microsoft.com/office/powerpoint/2010/main" val="1499956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808285"/>
        </a:solidFill>
        <a:effectLst/>
      </p:bgPr>
    </p:bg>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12" name="TextBox 11"/>
          <p:cNvSpPr txBox="1"/>
          <p:nvPr userDrawn="1"/>
        </p:nvSpPr>
        <p:spPr>
          <a:xfrm>
            <a:off x="899592" y="1772816"/>
            <a:ext cx="7200800"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white"/>
                </a:solidFill>
                <a:latin typeface="Georgia" panose="02040502050405020303" pitchFamily="18" charset="0"/>
              </a:rPr>
              <a:t>This is a boring layout</a:t>
            </a:r>
          </a:p>
          <a:p>
            <a:pPr marL="432000" indent="-432000">
              <a:buClr>
                <a:srgbClr val="D12149"/>
              </a:buClr>
              <a:buFont typeface="Arial" panose="020B0604020202020204" pitchFamily="34" charset="0"/>
              <a:buChar char="•"/>
            </a:pPr>
            <a:r>
              <a:rPr lang="en-GB" sz="5000">
                <a:solidFill>
                  <a:prstClr val="white"/>
                </a:solidFill>
                <a:latin typeface="Georgia" panose="02040502050405020303" pitchFamily="18" charset="0"/>
              </a:rPr>
              <a:t>So try and keep</a:t>
            </a:r>
          </a:p>
          <a:p>
            <a:pPr marL="432000" indent="-432000">
              <a:buClr>
                <a:srgbClr val="D12149"/>
              </a:buClr>
              <a:buFont typeface="Arial" panose="020B0604020202020204" pitchFamily="34" charset="0"/>
              <a:buChar char="•"/>
            </a:pPr>
            <a:r>
              <a:rPr lang="en-GB" sz="5000">
                <a:solidFill>
                  <a:prstClr val="white"/>
                </a:solidFill>
                <a:latin typeface="Georgia" panose="02040502050405020303" pitchFamily="18" charset="0"/>
              </a:rPr>
              <a:t>To a minimum</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928" y="5805264"/>
            <a:ext cx="2977232" cy="799188"/>
          </a:xfrm>
          <a:prstGeom prst="rect">
            <a:avLst/>
          </a:prstGeom>
        </p:spPr>
      </p:pic>
    </p:spTree>
    <p:extLst>
      <p:ext uri="{BB962C8B-B14F-4D97-AF65-F5344CB8AC3E}">
        <p14:creationId xmlns:p14="http://schemas.microsoft.com/office/powerpoint/2010/main" val="1633833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08285"/>
        </a:solidFill>
        <a:effectLst/>
      </p:bgPr>
    </p:bg>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12" name="TextBox 11"/>
          <p:cNvSpPr txBox="1"/>
          <p:nvPr userDrawn="1"/>
        </p:nvSpPr>
        <p:spPr>
          <a:xfrm>
            <a:off x="899592" y="1772816"/>
            <a:ext cx="7200800"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This is a boring layout</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So try and keep</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To a minimum</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928" y="5801320"/>
            <a:ext cx="2977232" cy="799187"/>
          </a:xfrm>
          <a:prstGeom prst="rect">
            <a:avLst/>
          </a:prstGeom>
        </p:spPr>
      </p:pic>
    </p:spTree>
    <p:extLst>
      <p:ext uri="{BB962C8B-B14F-4D97-AF65-F5344CB8AC3E}">
        <p14:creationId xmlns:p14="http://schemas.microsoft.com/office/powerpoint/2010/main" val="2702750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28" name="Picture 4" descr="http://www.lesechos.fr/medias/2014/10/29/1058843_hymne-a-lamour-aimer-les-maths-pour-les-comprendre-116916-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9010"/>
          <a:stretch/>
        </p:blipFill>
        <p:spPr bwMode="auto">
          <a:xfrm>
            <a:off x="0" y="0"/>
            <a:ext cx="9144000" cy="686539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Tree>
    <p:extLst>
      <p:ext uri="{BB962C8B-B14F-4D97-AF65-F5344CB8AC3E}">
        <p14:creationId xmlns:p14="http://schemas.microsoft.com/office/powerpoint/2010/main" val="2643146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28" name="Picture 4" descr="http://www.lesechos.fr/medias/2014/10/29/1058843_hymne-a-lamour-aimer-les-maths-pour-les-comprendre-116916-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9010"/>
          <a:stretch/>
        </p:blipFill>
        <p:spPr bwMode="auto">
          <a:xfrm>
            <a:off x="0" y="0"/>
            <a:ext cx="9144000" cy="686539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Title</a:t>
            </a:r>
          </a:p>
        </p:txBody>
      </p:sp>
      <p:sp>
        <p:nvSpPr>
          <p:cNvPr id="2" name="Rounded Rectangle 1"/>
          <p:cNvSpPr/>
          <p:nvPr userDrawn="1"/>
        </p:nvSpPr>
        <p:spPr>
          <a:xfrm>
            <a:off x="3491880" y="1916832"/>
            <a:ext cx="5112568"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3" name="TextBox 2"/>
          <p:cNvSpPr txBox="1"/>
          <p:nvPr userDrawn="1"/>
        </p:nvSpPr>
        <p:spPr>
          <a:xfrm>
            <a:off x="3707904" y="2276872"/>
            <a:ext cx="4680520" cy="2800767"/>
          </a:xfrm>
          <a:prstGeom prst="rect">
            <a:avLst/>
          </a:prstGeom>
          <a:noFill/>
        </p:spPr>
        <p:txBody>
          <a:bodyPr wrap="square" rtlCol="0">
            <a:spAutoFit/>
          </a:bodyPr>
          <a:lstStyle/>
          <a:p>
            <a:r>
              <a:rPr lang="en-GB" sz="4400">
                <a:solidFill>
                  <a:prstClr val="black"/>
                </a:solidFill>
                <a:latin typeface="Georgia" panose="02040502050405020303" pitchFamily="18" charset="0"/>
              </a:rPr>
              <a:t>Small boxes with short, punchy text that doesn’t go on and on and on.</a:t>
            </a:r>
          </a:p>
        </p:txBody>
      </p:sp>
    </p:spTree>
    <p:extLst>
      <p:ext uri="{BB962C8B-B14F-4D97-AF65-F5344CB8AC3E}">
        <p14:creationId xmlns:p14="http://schemas.microsoft.com/office/powerpoint/2010/main" val="206373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1804857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0666"/>
          <a:stretch/>
        </p:blipFill>
        <p:spPr bwMode="auto">
          <a:xfrm>
            <a:off x="-1" y="1"/>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Use lots of images</a:t>
            </a:r>
          </a:p>
        </p:txBody>
      </p:sp>
    </p:spTree>
    <p:extLst>
      <p:ext uri="{BB962C8B-B14F-4D97-AF65-F5344CB8AC3E}">
        <p14:creationId xmlns:p14="http://schemas.microsoft.com/office/powerpoint/2010/main" val="2002598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050" name="Picture 2" descr="http://www.doscience.co.uk/pictures/maths0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userDrawn="1"/>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D12149"/>
                </a:solidFill>
                <a:latin typeface="Georgia" panose="02040502050405020303" pitchFamily="18" charset="0"/>
              </a:rPr>
              <a:t>Good PowerPoint	</a:t>
            </a:r>
          </a:p>
        </p:txBody>
      </p:sp>
      <p:sp>
        <p:nvSpPr>
          <p:cNvPr id="13" name="Rounded Rectangle 12"/>
          <p:cNvSpPr/>
          <p:nvPr userDrawn="1"/>
        </p:nvSpPr>
        <p:spPr>
          <a:xfrm>
            <a:off x="3491880" y="1916832"/>
            <a:ext cx="5112568"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4" name="TextBox 13"/>
          <p:cNvSpPr txBox="1"/>
          <p:nvPr userDrawn="1"/>
        </p:nvSpPr>
        <p:spPr>
          <a:xfrm>
            <a:off x="3851920" y="2276872"/>
            <a:ext cx="4392488" cy="3416320"/>
          </a:xfrm>
          <a:prstGeom prst="rect">
            <a:avLst/>
          </a:prstGeom>
          <a:noFill/>
        </p:spPr>
        <p:txBody>
          <a:bodyPr wrap="square" rtlCol="0">
            <a:spAutoFit/>
          </a:bodyPr>
          <a:lstStyle/>
          <a:p>
            <a:pPr marL="571500" indent="-571500">
              <a:buClr>
                <a:srgbClr val="808285"/>
              </a:buClr>
              <a:buFont typeface="Arial" panose="020B0604020202020204" pitchFamily="34" charset="0"/>
              <a:buChar char="•"/>
            </a:pPr>
            <a:r>
              <a:rPr lang="en-GB" sz="7200">
                <a:solidFill>
                  <a:prstClr val="black"/>
                </a:solidFill>
                <a:latin typeface="Georgia" panose="02040502050405020303" pitchFamily="18" charset="0"/>
              </a:rPr>
              <a:t>A few</a:t>
            </a:r>
          </a:p>
          <a:p>
            <a:pPr marL="571500" indent="-571500">
              <a:buClr>
                <a:srgbClr val="808285"/>
              </a:buClr>
              <a:buFont typeface="Arial" panose="020B0604020202020204" pitchFamily="34" charset="0"/>
              <a:buChar char="•"/>
            </a:pPr>
            <a:r>
              <a:rPr lang="en-GB" sz="7200">
                <a:solidFill>
                  <a:prstClr val="black"/>
                </a:solidFill>
                <a:latin typeface="Georgia" panose="02040502050405020303" pitchFamily="18" charset="0"/>
              </a:rPr>
              <a:t>Short</a:t>
            </a:r>
          </a:p>
          <a:p>
            <a:pPr marL="571500" indent="-571500">
              <a:buClr>
                <a:srgbClr val="808285"/>
              </a:buClr>
              <a:buFont typeface="Arial" panose="020B0604020202020204" pitchFamily="34" charset="0"/>
              <a:buChar char="•"/>
            </a:pPr>
            <a:r>
              <a:rPr lang="en-GB" sz="7200">
                <a:solidFill>
                  <a:prstClr val="black"/>
                </a:solidFill>
                <a:latin typeface="Georgia" panose="02040502050405020303" pitchFamily="18" charset="0"/>
              </a:rPr>
              <a:t>Bullets</a:t>
            </a:r>
          </a:p>
        </p:txBody>
      </p:sp>
    </p:spTree>
    <p:extLst>
      <p:ext uri="{BB962C8B-B14F-4D97-AF65-F5344CB8AC3E}">
        <p14:creationId xmlns:p14="http://schemas.microsoft.com/office/powerpoint/2010/main" val="40600730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050" name="Picture 2" descr="http://www.doscience.co.uk/pictures/maths0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userDrawn="1"/>
        </p:nvSpPr>
        <p:spPr>
          <a:xfrm>
            <a:off x="348928" y="332656"/>
            <a:ext cx="8424936" cy="1800200"/>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88256" y="332656"/>
            <a:ext cx="8285608" cy="1754326"/>
          </a:xfrm>
          <a:prstGeom prst="rect">
            <a:avLst/>
          </a:prstGeom>
          <a:noFill/>
        </p:spPr>
        <p:txBody>
          <a:bodyPr wrap="square" rtlCol="0" anchor="ctr">
            <a:spAutoFit/>
          </a:bodyPr>
          <a:lstStyle/>
          <a:p>
            <a:r>
              <a:rPr lang="en-GB" sz="5400">
                <a:solidFill>
                  <a:srgbClr val="D12149"/>
                </a:solidFill>
                <a:latin typeface="Georgia" panose="02040502050405020303" pitchFamily="18" charset="0"/>
              </a:rPr>
              <a:t>Millions of presentations take place every day. </a:t>
            </a:r>
          </a:p>
        </p:txBody>
      </p:sp>
      <p:sp>
        <p:nvSpPr>
          <p:cNvPr id="13" name="Rounded Rectangle 12"/>
          <p:cNvSpPr/>
          <p:nvPr userDrawn="1"/>
        </p:nvSpPr>
        <p:spPr>
          <a:xfrm>
            <a:off x="744972" y="2441285"/>
            <a:ext cx="7632848" cy="37444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4" name="TextBox 13"/>
          <p:cNvSpPr txBox="1"/>
          <p:nvPr userDrawn="1"/>
        </p:nvSpPr>
        <p:spPr>
          <a:xfrm>
            <a:off x="852984" y="2851554"/>
            <a:ext cx="7416824" cy="2923877"/>
          </a:xfrm>
          <a:prstGeom prst="rect">
            <a:avLst/>
          </a:prstGeom>
          <a:noFill/>
        </p:spPr>
        <p:txBody>
          <a:bodyPr wrap="square" rtlCol="0">
            <a:spAutoFit/>
          </a:bodyPr>
          <a:lstStyle/>
          <a:p>
            <a:pPr>
              <a:buClr>
                <a:srgbClr val="808285"/>
              </a:buClr>
              <a:buFont typeface="Arial" panose="020B0604020202020204" pitchFamily="34" charset="0"/>
              <a:buNone/>
            </a:pPr>
            <a:r>
              <a:rPr lang="en-GB" sz="7200">
                <a:solidFill>
                  <a:srgbClr val="808285"/>
                </a:solidFill>
                <a:latin typeface="Georgia" panose="02040502050405020303" pitchFamily="18" charset="0"/>
              </a:rPr>
              <a:t>50%* of them are </a:t>
            </a:r>
            <a:r>
              <a:rPr lang="en-GB" sz="7200" b="1">
                <a:solidFill>
                  <a:srgbClr val="808285"/>
                </a:solidFill>
                <a:latin typeface="Georgia" panose="02040502050405020303" pitchFamily="18" charset="0"/>
              </a:rPr>
              <a:t>unbearable.</a:t>
            </a:r>
          </a:p>
          <a:p>
            <a:pPr>
              <a:buClr>
                <a:srgbClr val="808285"/>
              </a:buClr>
              <a:buFont typeface="Arial" panose="020B0604020202020204" pitchFamily="34" charset="0"/>
              <a:buNone/>
            </a:pPr>
            <a:endParaRPr lang="en-GB" sz="2000">
              <a:solidFill>
                <a:srgbClr val="808285"/>
              </a:solidFill>
              <a:latin typeface="Georgia" panose="02040502050405020303" pitchFamily="18" charset="0"/>
            </a:endParaRPr>
          </a:p>
          <a:p>
            <a:pPr>
              <a:buClr>
                <a:srgbClr val="808285"/>
              </a:buClr>
              <a:buFont typeface="Arial" panose="020B0604020202020204" pitchFamily="34" charset="0"/>
              <a:buNone/>
            </a:pPr>
            <a:r>
              <a:rPr lang="en-GB" sz="2000">
                <a:solidFill>
                  <a:srgbClr val="808285"/>
                </a:solidFill>
                <a:latin typeface="Georgia" panose="02040502050405020303" pitchFamily="18" charset="0"/>
              </a:rPr>
              <a:t>(*Conservative estimate)</a:t>
            </a:r>
          </a:p>
        </p:txBody>
      </p:sp>
    </p:spTree>
    <p:extLst>
      <p:ext uri="{BB962C8B-B14F-4D97-AF65-F5344CB8AC3E}">
        <p14:creationId xmlns:p14="http://schemas.microsoft.com/office/powerpoint/2010/main" val="4070327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pic>
        <p:nvPicPr>
          <p:cNvPr id="21506" name="Picture 2" descr="http://www.sliderocket.com/_media/blog_bore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1908"/>
          <a:stretch/>
        </p:blipFill>
        <p:spPr bwMode="auto">
          <a:xfrm>
            <a:off x="-1" y="1"/>
            <a:ext cx="9144001" cy="687134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4" name="TextBox 3"/>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These people are </a:t>
            </a:r>
            <a:r>
              <a:rPr lang="en-GB" sz="5400" b="1">
                <a:solidFill>
                  <a:srgbClr val="808285"/>
                </a:solidFill>
                <a:latin typeface="Georgia" panose="02040502050405020303" pitchFamily="18" charset="0"/>
              </a:rPr>
              <a:t>bored.</a:t>
            </a:r>
          </a:p>
        </p:txBody>
      </p:sp>
    </p:spTree>
    <p:extLst>
      <p:ext uri="{BB962C8B-B14F-4D97-AF65-F5344CB8AC3E}">
        <p14:creationId xmlns:p14="http://schemas.microsoft.com/office/powerpoint/2010/main" val="864494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28" name="Picture 4" descr="http://www.lesechos.fr/medias/2014/10/29/1058843_hymne-a-lamour-aimer-les-maths-pour-les-comprendre-116916-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9010"/>
          <a:stretch/>
        </p:blipFill>
        <p:spPr bwMode="auto">
          <a:xfrm>
            <a:off x="0" y="0"/>
            <a:ext cx="9144000" cy="686539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1" name="TextBox 10"/>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Bad PowerPoint</a:t>
            </a:r>
          </a:p>
        </p:txBody>
      </p:sp>
      <p:sp>
        <p:nvSpPr>
          <p:cNvPr id="2" name="Rounded Rectangle 1"/>
          <p:cNvSpPr/>
          <p:nvPr userDrawn="1"/>
        </p:nvSpPr>
        <p:spPr>
          <a:xfrm>
            <a:off x="3491880" y="1916832"/>
            <a:ext cx="5112568"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3" name="TextBox 2"/>
          <p:cNvSpPr txBox="1"/>
          <p:nvPr userDrawn="1"/>
        </p:nvSpPr>
        <p:spPr>
          <a:xfrm>
            <a:off x="3779912" y="2132856"/>
            <a:ext cx="4680520" cy="3939540"/>
          </a:xfrm>
          <a:prstGeom prst="rect">
            <a:avLst/>
          </a:prstGeom>
          <a:noFill/>
        </p:spPr>
        <p:txBody>
          <a:bodyPr wrap="square" rtlCol="0">
            <a:spAutoFit/>
          </a:bodyPr>
          <a:lstStyle/>
          <a:p>
            <a:r>
              <a:rPr lang="en-GB" sz="3600">
                <a:solidFill>
                  <a:prstClr val="black"/>
                </a:solidFill>
                <a:latin typeface="Georgia" panose="02040502050405020303" pitchFamily="18" charset="0"/>
              </a:rPr>
              <a:t>Try not to </a:t>
            </a:r>
            <a:r>
              <a:rPr lang="en-GB" sz="3600">
                <a:solidFill>
                  <a:srgbClr val="D12149"/>
                </a:solidFill>
                <a:latin typeface="Georgia" panose="02040502050405020303" pitchFamily="18" charset="0"/>
              </a:rPr>
              <a:t>depress</a:t>
            </a:r>
            <a:r>
              <a:rPr lang="en-GB" sz="3600">
                <a:solidFill>
                  <a:prstClr val="black"/>
                </a:solidFill>
                <a:latin typeface="Georgia" panose="02040502050405020303" pitchFamily="18" charset="0"/>
              </a:rPr>
              <a:t> people with your presentations. </a:t>
            </a:r>
          </a:p>
          <a:p>
            <a:endParaRPr lang="en-GB" sz="3600">
              <a:solidFill>
                <a:prstClr val="black"/>
              </a:solidFill>
              <a:latin typeface="Georgia" panose="02040502050405020303" pitchFamily="18" charset="0"/>
            </a:endParaRPr>
          </a:p>
          <a:p>
            <a:r>
              <a:rPr lang="en-GB" sz="3600">
                <a:solidFill>
                  <a:prstClr val="black"/>
                </a:solidFill>
                <a:latin typeface="Georgia" panose="02040502050405020303" pitchFamily="18" charset="0"/>
              </a:rPr>
              <a:t>Make yours </a:t>
            </a:r>
            <a:r>
              <a:rPr lang="en-GB" sz="7000">
                <a:solidFill>
                  <a:srgbClr val="D12149"/>
                </a:solidFill>
                <a:latin typeface="Georgia" panose="02040502050405020303" pitchFamily="18" charset="0"/>
              </a:rPr>
              <a:t>AMAZING.</a:t>
            </a:r>
          </a:p>
        </p:txBody>
      </p:sp>
    </p:spTree>
    <p:extLst>
      <p:ext uri="{BB962C8B-B14F-4D97-AF65-F5344CB8AC3E}">
        <p14:creationId xmlns:p14="http://schemas.microsoft.com/office/powerpoint/2010/main" val="11531617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Research shows: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
        <p:nvSpPr>
          <p:cNvPr id="5" name="TextBox 4"/>
          <p:cNvSpPr txBox="1"/>
          <p:nvPr userDrawn="1"/>
        </p:nvSpPr>
        <p:spPr>
          <a:xfrm>
            <a:off x="755576" y="1915085"/>
            <a:ext cx="7632848" cy="3170099"/>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Bullets don’t kill people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People kill people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Unintentionally</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But regularly.</a:t>
            </a:r>
          </a:p>
        </p:txBody>
      </p:sp>
    </p:spTree>
    <p:extLst>
      <p:ext uri="{BB962C8B-B14F-4D97-AF65-F5344CB8AC3E}">
        <p14:creationId xmlns:p14="http://schemas.microsoft.com/office/powerpoint/2010/main" val="3843917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808285"/>
        </a:solidFill>
        <a:effectLst/>
      </p:bgPr>
    </p:bg>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Mainly due to lack of…</a:t>
            </a:r>
          </a:p>
        </p:txBody>
      </p:sp>
      <p:sp>
        <p:nvSpPr>
          <p:cNvPr id="12" name="TextBox 11"/>
          <p:cNvSpPr txBox="1"/>
          <p:nvPr userDrawn="1"/>
        </p:nvSpPr>
        <p:spPr>
          <a:xfrm>
            <a:off x="899592" y="1772816"/>
            <a:ext cx="7200800" cy="3170099"/>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Significance</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Structure</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Simplicity</a:t>
            </a:r>
          </a:p>
          <a:p>
            <a:pPr marL="432000" indent="-432000">
              <a:buClr>
                <a:srgbClr val="D12149"/>
              </a:buClr>
              <a:buFont typeface="Arial" panose="020B0604020202020204" pitchFamily="34" charset="0"/>
              <a:buChar char="•"/>
            </a:pPr>
            <a:r>
              <a:rPr lang="en-GB" sz="5000">
                <a:solidFill>
                  <a:srgbClr val="000000"/>
                </a:solidFill>
                <a:latin typeface="Georgia" panose="02040502050405020303" pitchFamily="18" charset="0"/>
              </a:rPr>
              <a:t>Rehearsal.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928" y="5801320"/>
            <a:ext cx="2977232" cy="799187"/>
          </a:xfrm>
          <a:prstGeom prst="rect">
            <a:avLst/>
          </a:prstGeom>
        </p:spPr>
      </p:pic>
    </p:spTree>
    <p:extLst>
      <p:ext uri="{BB962C8B-B14F-4D97-AF65-F5344CB8AC3E}">
        <p14:creationId xmlns:p14="http://schemas.microsoft.com/office/powerpoint/2010/main" val="3400699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2050" name="Picture 2" descr="http://www.doscience.co.uk/pictures/maths00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28"/>
          <a:stretch/>
        </p:blipFill>
        <p:spPr bwMode="auto">
          <a:xfrm>
            <a:off x="0" y="-1"/>
            <a:ext cx="9144000" cy="68780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userDrawn="1"/>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2" name="TextBox 11"/>
          <p:cNvSpPr txBox="1"/>
          <p:nvPr userDrawn="1"/>
        </p:nvSpPr>
        <p:spPr>
          <a:xfrm>
            <a:off x="462856" y="375047"/>
            <a:ext cx="8285608" cy="923330"/>
          </a:xfrm>
          <a:prstGeom prst="rect">
            <a:avLst/>
          </a:prstGeom>
          <a:noFill/>
        </p:spPr>
        <p:txBody>
          <a:bodyPr wrap="square" rtlCol="0" anchor="ctr">
            <a:spAutoFit/>
          </a:bodyPr>
          <a:lstStyle/>
          <a:p>
            <a:r>
              <a:rPr lang="en-GB" sz="5400">
                <a:solidFill>
                  <a:srgbClr val="D12149"/>
                </a:solidFill>
                <a:latin typeface="Georgia" panose="02040502050405020303" pitchFamily="18" charset="0"/>
              </a:rPr>
              <a:t>Why do you present?	</a:t>
            </a:r>
          </a:p>
        </p:txBody>
      </p:sp>
      <p:sp>
        <p:nvSpPr>
          <p:cNvPr id="13" name="Rounded Rectangle 12"/>
          <p:cNvSpPr/>
          <p:nvPr userDrawn="1"/>
        </p:nvSpPr>
        <p:spPr>
          <a:xfrm>
            <a:off x="1547664" y="1916832"/>
            <a:ext cx="7091322" cy="42484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4" name="TextBox 13"/>
          <p:cNvSpPr txBox="1"/>
          <p:nvPr userDrawn="1"/>
        </p:nvSpPr>
        <p:spPr>
          <a:xfrm>
            <a:off x="1835696" y="2332908"/>
            <a:ext cx="6480720" cy="3785652"/>
          </a:xfrm>
          <a:prstGeom prst="rect">
            <a:avLst/>
          </a:prstGeom>
          <a:noFill/>
        </p:spPr>
        <p:txBody>
          <a:bodyPr wrap="square" rtlCol="0">
            <a:spAutoFit/>
          </a:bodyPr>
          <a:lstStyle/>
          <a:p>
            <a:pPr marL="571500" indent="-571500">
              <a:buClr>
                <a:srgbClr val="808285"/>
              </a:buClr>
              <a:buFont typeface="Arial" panose="020B0604020202020204" pitchFamily="34" charset="0"/>
              <a:buChar char="•"/>
            </a:pPr>
            <a:r>
              <a:rPr lang="en-GB" sz="6000">
                <a:solidFill>
                  <a:prstClr val="black"/>
                </a:solidFill>
                <a:latin typeface="Georgia" panose="02040502050405020303" pitchFamily="18" charset="0"/>
              </a:rPr>
              <a:t>Pass on info?</a:t>
            </a:r>
          </a:p>
          <a:p>
            <a:pPr marL="571500" indent="-571500">
              <a:buClr>
                <a:srgbClr val="808285"/>
              </a:buClr>
              <a:buFont typeface="Arial" panose="020B0604020202020204" pitchFamily="34" charset="0"/>
              <a:buChar char="•"/>
            </a:pPr>
            <a:r>
              <a:rPr lang="en-GB" sz="6000">
                <a:solidFill>
                  <a:prstClr val="black"/>
                </a:solidFill>
                <a:latin typeface="Georgia" panose="02040502050405020303" pitchFamily="18" charset="0"/>
              </a:rPr>
              <a:t>Boss told me to?</a:t>
            </a:r>
          </a:p>
          <a:p>
            <a:pPr marL="571500" indent="-571500">
              <a:buClr>
                <a:srgbClr val="808285"/>
              </a:buClr>
              <a:buFont typeface="Arial" panose="020B0604020202020204" pitchFamily="34" charset="0"/>
              <a:buChar char="•"/>
            </a:pPr>
            <a:r>
              <a:rPr lang="en-GB" sz="6000">
                <a:solidFill>
                  <a:srgbClr val="D12149"/>
                </a:solidFill>
                <a:latin typeface="Georgia" panose="02040502050405020303" pitchFamily="18" charset="0"/>
              </a:rPr>
              <a:t>Sell meaningful ideas.</a:t>
            </a:r>
          </a:p>
        </p:txBody>
      </p:sp>
    </p:spTree>
    <p:extLst>
      <p:ext uri="{BB962C8B-B14F-4D97-AF65-F5344CB8AC3E}">
        <p14:creationId xmlns:p14="http://schemas.microsoft.com/office/powerpoint/2010/main" val="12996771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098" name="Picture 2" descr="http://www.dietdoctor.com/wp-content/uploads/2013/01/confused.bm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797" r="1057"/>
          <a:stretch/>
        </p:blipFill>
        <p:spPr bwMode="auto">
          <a:xfrm>
            <a:off x="1" y="0"/>
            <a:ext cx="9143999" cy="68785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userDrawn="1"/>
        </p:nvSpPr>
        <p:spPr>
          <a:xfrm>
            <a:off x="348928" y="332656"/>
            <a:ext cx="8424936" cy="1008112"/>
          </a:xfrm>
          <a:prstGeom prst="round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7" name="TextBox 6"/>
          <p:cNvSpPr txBox="1"/>
          <p:nvPr userDrawn="1"/>
        </p:nvSpPr>
        <p:spPr>
          <a:xfrm>
            <a:off x="462856" y="375047"/>
            <a:ext cx="8285608" cy="923330"/>
          </a:xfrm>
          <a:prstGeom prst="rect">
            <a:avLst/>
          </a:prstGeom>
          <a:noFill/>
        </p:spPr>
        <p:txBody>
          <a:bodyPr wrap="square" rtlCol="0" anchor="ctr">
            <a:spAutoFit/>
          </a:bodyPr>
          <a:lstStyle/>
          <a:p>
            <a:r>
              <a:rPr lang="en-GB" sz="5400">
                <a:solidFill>
                  <a:srgbClr val="D12149"/>
                </a:solidFill>
                <a:latin typeface="Georgia" panose="02040502050405020303" pitchFamily="18" charset="0"/>
              </a:rPr>
              <a:t>Technology…?</a:t>
            </a:r>
          </a:p>
        </p:txBody>
      </p:sp>
      <p:sp>
        <p:nvSpPr>
          <p:cNvPr id="5" name="Rounded Rectangle 4"/>
          <p:cNvSpPr/>
          <p:nvPr userDrawn="1"/>
        </p:nvSpPr>
        <p:spPr>
          <a:xfrm>
            <a:off x="4932040" y="4869160"/>
            <a:ext cx="3960440" cy="1512168"/>
          </a:xfrm>
          <a:prstGeom prst="roundRect">
            <a:avLst/>
          </a:prstGeom>
          <a:solidFill>
            <a:srgbClr val="D12149"/>
          </a:solidFill>
          <a:ln>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a:solidFill>
                  <a:prstClr val="white"/>
                </a:solidFill>
                <a:latin typeface="Georgia" panose="02040502050405020303" pitchFamily="18" charset="0"/>
              </a:rPr>
              <a:t>...It evolved.</a:t>
            </a:r>
          </a:p>
        </p:txBody>
      </p:sp>
    </p:spTree>
    <p:extLst>
      <p:ext uri="{BB962C8B-B14F-4D97-AF65-F5344CB8AC3E}">
        <p14:creationId xmlns:p14="http://schemas.microsoft.com/office/powerpoint/2010/main" val="3166096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pic>
        <p:nvPicPr>
          <p:cNvPr id="2050" name="Picture 2" descr="http://www.familymueller.ch/Renes/Hobbys/Rechner/1988_IBM-PC_XT.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3608" y="1836565"/>
            <a:ext cx="275287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ytimg.com/vi/Frj3CW6D7nA/maxresdefault.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92080" y="1820521"/>
            <a:ext cx="2592288" cy="2616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372450" y="692696"/>
            <a:ext cx="6687132" cy="707886"/>
          </a:xfrm>
          <a:prstGeom prst="rect">
            <a:avLst/>
          </a:prstGeom>
          <a:noFill/>
        </p:spPr>
        <p:txBody>
          <a:bodyPr wrap="square" rtlCol="0">
            <a:spAutoFit/>
          </a:bodyPr>
          <a:lstStyle/>
          <a:p>
            <a:pPr algn="ctr"/>
            <a:r>
              <a:rPr lang="en-GB" sz="4000">
                <a:solidFill>
                  <a:srgbClr val="D12149"/>
                </a:solidFill>
                <a:latin typeface="Georgia" panose="02040502050405020303" pitchFamily="18" charset="0"/>
              </a:rPr>
              <a:t>Meh       			Woah </a:t>
            </a:r>
          </a:p>
        </p:txBody>
      </p:sp>
      <p:cxnSp>
        <p:nvCxnSpPr>
          <p:cNvPr id="4" name="Straight Arrow Connector 3"/>
          <p:cNvCxnSpPr/>
          <p:nvPr userDrawn="1"/>
        </p:nvCxnSpPr>
        <p:spPr>
          <a:xfrm>
            <a:off x="4118744" y="1090254"/>
            <a:ext cx="1008112" cy="0"/>
          </a:xfrm>
          <a:prstGeom prst="straightConnector1">
            <a:avLst/>
          </a:prstGeom>
          <a:ln w="76200">
            <a:solidFill>
              <a:srgbClr val="808285"/>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07504" y="4489499"/>
            <a:ext cx="8856984" cy="769441"/>
          </a:xfrm>
          <a:prstGeom prst="rect">
            <a:avLst/>
          </a:prstGeom>
          <a:noFill/>
        </p:spPr>
        <p:txBody>
          <a:bodyPr wrap="square" rtlCol="0">
            <a:spAutoFit/>
          </a:bodyPr>
          <a:lstStyle/>
          <a:p>
            <a:pPr algn="ctr"/>
            <a:r>
              <a:rPr lang="en-GB" sz="4400" b="1">
                <a:solidFill>
                  <a:srgbClr val="D12149"/>
                </a:solidFill>
                <a:latin typeface="Georgia" panose="02040502050405020303" pitchFamily="18" charset="0"/>
              </a:rPr>
              <a:t>1988     		      2015</a:t>
            </a:r>
          </a:p>
        </p:txBody>
      </p:sp>
      <p:cxnSp>
        <p:nvCxnSpPr>
          <p:cNvPr id="11" name="Straight Connector 10"/>
          <p:cNvCxnSpPr/>
          <p:nvPr userDrawn="1"/>
        </p:nvCxnSpPr>
        <p:spPr>
          <a:xfrm>
            <a:off x="4572000" y="1836565"/>
            <a:ext cx="0" cy="3037654"/>
          </a:xfrm>
          <a:prstGeom prst="line">
            <a:avLst/>
          </a:prstGeom>
          <a:ln>
            <a:solidFill>
              <a:srgbClr val="D121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39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769914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Rounded Rectangle 8"/>
          <p:cNvSpPr/>
          <p:nvPr userDrawn="1"/>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462856" y="375047"/>
            <a:ext cx="8285608" cy="923330"/>
          </a:xfrm>
          <a:prstGeom prst="rect">
            <a:avLst/>
          </a:prstGeom>
          <a:noFill/>
        </p:spPr>
        <p:txBody>
          <a:bodyPr wrap="square" rtlCol="0" anchor="ctr">
            <a:spAutoFit/>
          </a:bodyPr>
          <a:lstStyle/>
          <a:p>
            <a:r>
              <a:rPr lang="en-GB" sz="5400">
                <a:solidFill>
                  <a:srgbClr val="F8F8F8"/>
                </a:solidFill>
                <a:latin typeface="Georgia" panose="02040502050405020303" pitchFamily="18" charset="0"/>
              </a:rPr>
              <a:t>Nothing has changed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
        <p:nvSpPr>
          <p:cNvPr id="5" name="TextBox 4"/>
          <p:cNvSpPr txBox="1"/>
          <p:nvPr userDrawn="1"/>
        </p:nvSpPr>
        <p:spPr>
          <a:xfrm>
            <a:off x="1691680" y="1772814"/>
            <a:ext cx="2448272"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p:txBody>
      </p:sp>
      <p:sp>
        <p:nvSpPr>
          <p:cNvPr id="6" name="TextBox 5"/>
          <p:cNvSpPr txBox="1"/>
          <p:nvPr userDrawn="1"/>
        </p:nvSpPr>
        <p:spPr>
          <a:xfrm>
            <a:off x="5220072" y="1772813"/>
            <a:ext cx="2448272" cy="2400657"/>
          </a:xfrm>
          <a:prstGeom prst="rect">
            <a:avLst/>
          </a:prstGeom>
          <a:noFill/>
        </p:spPr>
        <p:txBody>
          <a:bodyPr wrap="square" rtlCol="0">
            <a:spAutoFit/>
          </a:bodyPr>
          <a:lstStyle/>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 </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a:p>
            <a:pPr marL="432000" indent="-432000">
              <a:buClr>
                <a:srgbClr val="D12149"/>
              </a:buClr>
              <a:buFont typeface="Arial" panose="020B0604020202020204" pitchFamily="34" charset="0"/>
              <a:buChar char="•"/>
            </a:pPr>
            <a:r>
              <a:rPr lang="en-GB" sz="5000">
                <a:solidFill>
                  <a:prstClr val="black"/>
                </a:solidFill>
                <a:latin typeface="Georgia" panose="02040502050405020303" pitchFamily="18" charset="0"/>
              </a:rPr>
              <a:t>-----</a:t>
            </a:r>
          </a:p>
        </p:txBody>
      </p:sp>
      <p:sp>
        <p:nvSpPr>
          <p:cNvPr id="7" name="TextBox 6"/>
          <p:cNvSpPr txBox="1"/>
          <p:nvPr userDrawn="1"/>
        </p:nvSpPr>
        <p:spPr>
          <a:xfrm>
            <a:off x="-5432" y="4186269"/>
            <a:ext cx="8856984" cy="769441"/>
          </a:xfrm>
          <a:prstGeom prst="rect">
            <a:avLst/>
          </a:prstGeom>
          <a:noFill/>
        </p:spPr>
        <p:txBody>
          <a:bodyPr wrap="square" rtlCol="0">
            <a:spAutoFit/>
          </a:bodyPr>
          <a:lstStyle/>
          <a:p>
            <a:pPr algn="ctr"/>
            <a:r>
              <a:rPr lang="en-GB" sz="4400" b="1">
                <a:solidFill>
                  <a:srgbClr val="D12149"/>
                </a:solidFill>
                <a:latin typeface="Georgia" panose="02040502050405020303" pitchFamily="18" charset="0"/>
              </a:rPr>
              <a:t>1988     		2015</a:t>
            </a:r>
          </a:p>
        </p:txBody>
      </p:sp>
    </p:spTree>
    <p:extLst>
      <p:ext uri="{BB962C8B-B14F-4D97-AF65-F5344CB8AC3E}">
        <p14:creationId xmlns:p14="http://schemas.microsoft.com/office/powerpoint/2010/main" val="129421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ounded Rectangle 8"/>
          <p:cNvSpPr/>
          <p:nvPr userDrawn="1"/>
        </p:nvSpPr>
        <p:spPr>
          <a:xfrm>
            <a:off x="539552" y="548680"/>
            <a:ext cx="8064896" cy="4896544"/>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Georgia" panose="02040502050405020303" pitchFamily="18" charset="0"/>
            </a:endParaRPr>
          </a:p>
        </p:txBody>
      </p:sp>
      <p:sp>
        <p:nvSpPr>
          <p:cNvPr id="10" name="TextBox 9"/>
          <p:cNvSpPr txBox="1"/>
          <p:nvPr userDrawn="1"/>
        </p:nvSpPr>
        <p:spPr>
          <a:xfrm>
            <a:off x="791580" y="912564"/>
            <a:ext cx="7560840" cy="4154984"/>
          </a:xfrm>
          <a:prstGeom prst="rect">
            <a:avLst/>
          </a:prstGeom>
          <a:noFill/>
        </p:spPr>
        <p:txBody>
          <a:bodyPr wrap="square" rtlCol="0" anchor="ctr">
            <a:spAutoFit/>
          </a:bodyPr>
          <a:lstStyle/>
          <a:p>
            <a:r>
              <a:rPr lang="en-GB" sz="7200">
                <a:solidFill>
                  <a:srgbClr val="808285"/>
                </a:solidFill>
                <a:latin typeface="Georgia" panose="02040502050405020303" pitchFamily="18" charset="0"/>
              </a:rPr>
              <a:t>Three ways to fix </a:t>
            </a:r>
            <a:r>
              <a:rPr lang="en-GB" sz="12000">
                <a:solidFill>
                  <a:srgbClr val="808285"/>
                </a:solidFill>
                <a:latin typeface="Georgia" panose="02040502050405020303" pitchFamily="18" charset="0"/>
              </a:rPr>
              <a:t>horrible</a:t>
            </a:r>
            <a:r>
              <a:rPr lang="en-GB" sz="11000">
                <a:solidFill>
                  <a:srgbClr val="808285"/>
                </a:solidFill>
                <a:latin typeface="Georgia" panose="02040502050405020303" pitchFamily="18" charset="0"/>
              </a:rPr>
              <a:t> </a:t>
            </a:r>
            <a:r>
              <a:rPr lang="en-GB" sz="7200">
                <a:solidFill>
                  <a:srgbClr val="808285"/>
                </a:solidFill>
                <a:latin typeface="Georgia" panose="02040502050405020303" pitchFamily="18" charset="0"/>
              </a:rPr>
              <a:t>PowerPoint.  </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5988828"/>
            <a:ext cx="2808312" cy="752540"/>
          </a:xfrm>
          <a:prstGeom prst="rect">
            <a:avLst/>
          </a:prstGeom>
        </p:spPr>
      </p:pic>
    </p:spTree>
    <p:extLst>
      <p:ext uri="{BB962C8B-B14F-4D97-AF65-F5344CB8AC3E}">
        <p14:creationId xmlns:p14="http://schemas.microsoft.com/office/powerpoint/2010/main" val="3889753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Georgia" panose="02040502050405020303"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Georgia" panose="020405020504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Georgia" panose="02040502050405020303" pitchFamily="18" charset="0"/>
              </a:defRPr>
            </a:lvl1pPr>
          </a:lstStyle>
          <a:p>
            <a:fld id="{7E430035-0D06-4D7C-B2D5-D0457787FEAE}" type="datetimeFigureOut">
              <a:rPr lang="en-GB" smtClean="0">
                <a:solidFill>
                  <a:prstClr val="black"/>
                </a:solidFill>
              </a:rPr>
              <a:pPr/>
              <a:t>11/10/2018</a:t>
            </a:fld>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Georgia" panose="02040502050405020303" pitchFamily="18"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eorgia" panose="02040502050405020303" pitchFamily="18" charset="0"/>
              </a:defRPr>
            </a:lvl1pPr>
          </a:lstStyle>
          <a:p>
            <a:fld id="{D953000C-A8BF-4219-AC55-0D06BAD9094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225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AE306-A97D-4602-B213-5B0F1244D40E}" type="datetimeFigureOut">
              <a:rPr lang="en-GB" smtClean="0"/>
              <a:t>11/10/2018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6F96501-B103-4D38-9351-ED5DE6F5E295}" type="slidenum">
              <a:rPr lang="en-GB" smtClean="0"/>
              <a:t>‹#›</a:t>
            </a:fld>
            <a:endParaRPr lang="en-GB" dirty="0"/>
          </a:p>
        </p:txBody>
      </p:sp>
    </p:spTree>
    <p:extLst>
      <p:ext uri="{BB962C8B-B14F-4D97-AF65-F5344CB8AC3E}">
        <p14:creationId xmlns:p14="http://schemas.microsoft.com/office/powerpoint/2010/main" val="360468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eorgia" panose="02040502050405020303" pitchFamily="18" charset="0"/>
              </a:defRPr>
            </a:lvl1pPr>
          </a:lstStyle>
          <a:p>
            <a:fld id="{711AE306-A97D-4602-B213-5B0F1244D40E}" type="datetimeFigureOut">
              <a:rPr lang="en-GB" smtClean="0"/>
              <a:pPr/>
              <a:t>11/10/2018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eorgia" panose="02040502050405020303" pitchFamily="18" charset="0"/>
              </a:defRPr>
            </a:lvl1pPr>
          </a:lstStyle>
          <a:p>
            <a:fld id="{C6F96501-B103-4D38-9351-ED5DE6F5E295}" type="slidenum">
              <a:rPr lang="en-GB" smtClean="0"/>
              <a:pPr/>
              <a:t>‹#›</a:t>
            </a:fld>
            <a:endParaRPr lang="en-GB" dirty="0"/>
          </a:p>
        </p:txBody>
      </p:sp>
      <p:pic>
        <p:nvPicPr>
          <p:cNvPr id="9" name="Picture 8" descr="N:\Comms toolkit\Ark brand resources\Logos and icons\Mathematics Mastery\Mathematics Mastery logos\M-Mastery-logo_rgb.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1520" y="6223185"/>
            <a:ext cx="2088233" cy="518183"/>
          </a:xfrm>
          <a:prstGeom prst="rect">
            <a:avLst/>
          </a:prstGeom>
          <a:noFill/>
          <a:ln>
            <a:noFill/>
          </a:ln>
        </p:spPr>
      </p:pic>
      <p:cxnSp>
        <p:nvCxnSpPr>
          <p:cNvPr id="10" name="Straight Connector 9"/>
          <p:cNvCxnSpPr/>
          <p:nvPr/>
        </p:nvCxnSpPr>
        <p:spPr>
          <a:xfrm>
            <a:off x="0" y="6021288"/>
            <a:ext cx="91440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967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Georgia" panose="020405020504050203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eorgia" panose="020405020504050203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Georgia" panose="020405020504050203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9296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92D5E-78E4-4688-BB5E-B31C3BE84AD8}" type="datetimeFigureOut">
              <a:rPr lang="en-GB" smtClean="0"/>
              <a:t>11/10/2018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8ABE9-3B5C-4A70-8EE6-AD52DCDA9A3B}" type="slidenum">
              <a:rPr lang="en-GB" smtClean="0"/>
              <a:t>‹#›</a:t>
            </a:fld>
            <a:endParaRPr lang="en-GB"/>
          </a:p>
        </p:txBody>
      </p:sp>
    </p:spTree>
    <p:extLst>
      <p:ext uri="{BB962C8B-B14F-4D97-AF65-F5344CB8AC3E}">
        <p14:creationId xmlns:p14="http://schemas.microsoft.com/office/powerpoint/2010/main" val="186910297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eorgia" panose="02040502050405020303" pitchFamily="18" charset="0"/>
              </a:defRPr>
            </a:lvl1pPr>
          </a:lstStyle>
          <a:p>
            <a:fld id="{711AE306-A97D-4602-B213-5B0F1244D40E}" type="datetimeFigureOut">
              <a:rPr lang="en-GB" smtClean="0">
                <a:solidFill>
                  <a:prstClr val="black">
                    <a:tint val="75000"/>
                  </a:prstClr>
                </a:solidFill>
              </a:rPr>
              <a:pPr/>
              <a:t>11/10/2018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eorgia" panose="02040502050405020303" pitchFamily="18" charset="0"/>
              </a:defRPr>
            </a:lvl1pPr>
          </a:lstStyle>
          <a:p>
            <a:fld id="{C6F96501-B103-4D38-9351-ED5DE6F5E295}" type="slidenum">
              <a:rPr lang="en-GB" smtClean="0">
                <a:solidFill>
                  <a:prstClr val="black">
                    <a:tint val="75000"/>
                  </a:prstClr>
                </a:solidFill>
              </a:rPr>
              <a:pPr/>
              <a:t>‹#›</a:t>
            </a:fld>
            <a:endParaRPr lang="en-GB">
              <a:solidFill>
                <a:prstClr val="black">
                  <a:tint val="75000"/>
                </a:prstClr>
              </a:solidFill>
            </a:endParaRPr>
          </a:p>
        </p:txBody>
      </p:sp>
      <p:pic>
        <p:nvPicPr>
          <p:cNvPr id="7" name="Picture 6" descr="N:\Comms toolkit\Ark brand resources\Logos and icons\Mathematics Mastery\Mathematics Mastery logos\M-Mastery-logo_rgb.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1520" y="6237310"/>
            <a:ext cx="2088233" cy="518183"/>
          </a:xfrm>
          <a:prstGeom prst="rect">
            <a:avLst/>
          </a:prstGeom>
          <a:noFill/>
          <a:ln>
            <a:noFill/>
          </a:ln>
        </p:spPr>
      </p:pic>
      <p:cxnSp>
        <p:nvCxnSpPr>
          <p:cNvPr id="8" name="Straight Connector 7"/>
          <p:cNvCxnSpPr/>
          <p:nvPr/>
        </p:nvCxnSpPr>
        <p:spPr>
          <a:xfrm>
            <a:off x="0" y="6093296"/>
            <a:ext cx="9144000"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239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Georgia" panose="020405020504050203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eorgia" panose="020405020504050203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Georgia" panose="020405020504050203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56607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microsoft.com/office/2007/relationships/hdphoto" Target="../media/hdphoto6.wdp"/><Relationship Id="rId26" Type="http://schemas.microsoft.com/office/2007/relationships/hdphoto" Target="../media/hdphoto9.wdp"/><Relationship Id="rId3" Type="http://schemas.openxmlformats.org/officeDocument/2006/relationships/diagramData" Target="../diagrams/data2.xml"/><Relationship Id="rId21" Type="http://schemas.openxmlformats.org/officeDocument/2006/relationships/image" Target="../media/image49.png"/><Relationship Id="rId7" Type="http://schemas.microsoft.com/office/2007/relationships/diagramDrawing" Target="../diagrams/drawing2.xml"/><Relationship Id="rId12" Type="http://schemas.microsoft.com/office/2007/relationships/hdphoto" Target="../media/hdphoto3.wdp"/><Relationship Id="rId17" Type="http://schemas.openxmlformats.org/officeDocument/2006/relationships/image" Target="../media/image46.png"/><Relationship Id="rId25" Type="http://schemas.openxmlformats.org/officeDocument/2006/relationships/image" Target="../media/image51.png"/><Relationship Id="rId2" Type="http://schemas.openxmlformats.org/officeDocument/2006/relationships/notesSlide" Target="../notesSlides/notesSlide25.xml"/><Relationship Id="rId16" Type="http://schemas.microsoft.com/office/2007/relationships/hdphoto" Target="../media/hdphoto5.wdp"/><Relationship Id="rId20" Type="http://schemas.openxmlformats.org/officeDocument/2006/relationships/image" Target="../media/image48.jpeg"/><Relationship Id="rId29" Type="http://schemas.openxmlformats.org/officeDocument/2006/relationships/image" Target="../media/image53.png"/><Relationship Id="rId1" Type="http://schemas.openxmlformats.org/officeDocument/2006/relationships/slideLayout" Target="../slideLayouts/slideLayout37.xml"/><Relationship Id="rId6" Type="http://schemas.openxmlformats.org/officeDocument/2006/relationships/diagramColors" Target="../diagrams/colors2.xml"/><Relationship Id="rId11" Type="http://schemas.openxmlformats.org/officeDocument/2006/relationships/image" Target="../media/image43.png"/><Relationship Id="rId24" Type="http://schemas.microsoft.com/office/2007/relationships/hdphoto" Target="../media/hdphoto8.wdp"/><Relationship Id="rId5" Type="http://schemas.openxmlformats.org/officeDocument/2006/relationships/diagramQuickStyle" Target="../diagrams/quickStyle2.xml"/><Relationship Id="rId15" Type="http://schemas.openxmlformats.org/officeDocument/2006/relationships/image" Target="../media/image45.png"/><Relationship Id="rId23" Type="http://schemas.openxmlformats.org/officeDocument/2006/relationships/image" Target="../media/image50.png"/><Relationship Id="rId28" Type="http://schemas.microsoft.com/office/2007/relationships/hdphoto" Target="../media/hdphoto10.wdp"/><Relationship Id="rId10" Type="http://schemas.openxmlformats.org/officeDocument/2006/relationships/image" Target="../media/image42.png"/><Relationship Id="rId19" Type="http://schemas.openxmlformats.org/officeDocument/2006/relationships/image" Target="../media/image47.png"/><Relationship Id="rId4" Type="http://schemas.openxmlformats.org/officeDocument/2006/relationships/diagramLayout" Target="../diagrams/layout2.xml"/><Relationship Id="rId9" Type="http://schemas.openxmlformats.org/officeDocument/2006/relationships/image" Target="../media/image41.png"/><Relationship Id="rId14" Type="http://schemas.microsoft.com/office/2007/relationships/hdphoto" Target="../media/hdphoto4.wdp"/><Relationship Id="rId22" Type="http://schemas.microsoft.com/office/2007/relationships/hdphoto" Target="../media/hdphoto7.wdp"/><Relationship Id="rId27" Type="http://schemas.openxmlformats.org/officeDocument/2006/relationships/image" Target="../media/image52.png"/><Relationship Id="rId30" Type="http://schemas.microsoft.com/office/2007/relationships/hdphoto" Target="../media/hdphoto1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toolkit.mathematicsmastery.org/community/videos/mm-lesson-video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214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366" t="12633"/>
          <a:stretch/>
        </p:blipFill>
        <p:spPr>
          <a:xfrm>
            <a:off x="0" y="0"/>
            <a:ext cx="8892480" cy="65253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
        <p:nvSpPr>
          <p:cNvPr id="4" name="TextBox 3"/>
          <p:cNvSpPr txBox="1"/>
          <p:nvPr/>
        </p:nvSpPr>
        <p:spPr>
          <a:xfrm>
            <a:off x="344913" y="2224612"/>
            <a:ext cx="7848872" cy="3170099"/>
          </a:xfrm>
          <a:prstGeom prst="rect">
            <a:avLst/>
          </a:prstGeom>
          <a:noFill/>
        </p:spPr>
        <p:txBody>
          <a:bodyPr wrap="square" rtlCol="0" anchor="ctr">
            <a:spAutoFit/>
          </a:bodyPr>
          <a:lstStyle/>
          <a:p>
            <a:pPr algn="ctr"/>
            <a:r>
              <a:rPr lang="en-GB" sz="4000" dirty="0">
                <a:solidFill>
                  <a:srgbClr val="B71F36"/>
                </a:solidFill>
                <a:latin typeface="Georgia" panose="02040502050405020303" pitchFamily="18" charset="0"/>
              </a:rPr>
              <a:t>G</a:t>
            </a:r>
            <a:r>
              <a:rPr lang="en-GB" sz="4000" dirty="0" smtClean="0">
                <a:solidFill>
                  <a:srgbClr val="B71F36"/>
                </a:solidFill>
                <a:latin typeface="Georgia" panose="02040502050405020303" pitchFamily="18" charset="0"/>
              </a:rPr>
              <a:t>ood evening</a:t>
            </a:r>
            <a:r>
              <a:rPr lang="en-GB" sz="4000" dirty="0" smtClean="0">
                <a:solidFill>
                  <a:srgbClr val="B71F36"/>
                </a:solidFill>
                <a:latin typeface="Georgia" panose="02040502050405020303" pitchFamily="18" charset="0"/>
                <a:sym typeface="Wingdings" panose="05000000000000000000" pitchFamily="2" charset="2"/>
              </a:rPr>
              <a:t>! Please find a seat at a table and help yourself </a:t>
            </a:r>
            <a:r>
              <a:rPr lang="en-GB" sz="4000" dirty="0" smtClean="0">
                <a:solidFill>
                  <a:srgbClr val="B71F36"/>
                </a:solidFill>
                <a:latin typeface="Georgia" panose="02040502050405020303" pitchFamily="18" charset="0"/>
                <a:sym typeface="Wingdings" panose="05000000000000000000" pitchFamily="2" charset="2"/>
              </a:rPr>
              <a:t>to lined </a:t>
            </a:r>
            <a:r>
              <a:rPr lang="en-GB" sz="4000" dirty="0" smtClean="0">
                <a:solidFill>
                  <a:srgbClr val="B71F36"/>
                </a:solidFill>
                <a:latin typeface="Georgia" panose="02040502050405020303" pitchFamily="18" charset="0"/>
                <a:sym typeface="Wingdings" panose="05000000000000000000" pitchFamily="2" charset="2"/>
              </a:rPr>
              <a:t>paper and a </a:t>
            </a:r>
            <a:r>
              <a:rPr lang="en-GB" sz="4000" dirty="0" smtClean="0">
                <a:solidFill>
                  <a:srgbClr val="B71F36"/>
                </a:solidFill>
                <a:latin typeface="Georgia" panose="02040502050405020303" pitchFamily="18" charset="0"/>
                <a:sym typeface="Wingdings" panose="05000000000000000000" pitchFamily="2" charset="2"/>
              </a:rPr>
              <a:t>pen/pencil</a:t>
            </a:r>
            <a:r>
              <a:rPr lang="en-GB" sz="4000" dirty="0" smtClean="0">
                <a:solidFill>
                  <a:srgbClr val="B71F36"/>
                </a:solidFill>
                <a:latin typeface="Georgia" panose="02040502050405020303" pitchFamily="18" charset="0"/>
                <a:sym typeface="Wingdings" panose="05000000000000000000" pitchFamily="2" charset="2"/>
              </a:rPr>
              <a:t>. There is also one </a:t>
            </a:r>
            <a:r>
              <a:rPr lang="en-GB" sz="4000" dirty="0" smtClean="0">
                <a:solidFill>
                  <a:srgbClr val="B71F36"/>
                </a:solidFill>
                <a:latin typeface="Georgia" panose="02040502050405020303" pitchFamily="18" charset="0"/>
                <a:sym typeface="Wingdings" panose="05000000000000000000" pitchFamily="2" charset="2"/>
              </a:rPr>
              <a:t>stapled handout </a:t>
            </a:r>
            <a:r>
              <a:rPr lang="en-GB" sz="4000" dirty="0" smtClean="0">
                <a:solidFill>
                  <a:srgbClr val="B71F36"/>
                </a:solidFill>
                <a:latin typeface="Georgia" panose="02040502050405020303" pitchFamily="18" charset="0"/>
                <a:sym typeface="Wingdings" panose="05000000000000000000" pitchFamily="2" charset="2"/>
              </a:rPr>
              <a:t>between two .</a:t>
            </a:r>
            <a:endParaRPr lang="en-GB" sz="4000" dirty="0">
              <a:solidFill>
                <a:prstClr val="black"/>
              </a:solidFill>
              <a:latin typeface="Georgia" panose="02040502050405020303" pitchFamily="18" charset="0"/>
            </a:endParaRPr>
          </a:p>
        </p:txBody>
      </p:sp>
    </p:spTree>
    <p:extLst>
      <p:ext uri="{BB962C8B-B14F-4D97-AF65-F5344CB8AC3E}">
        <p14:creationId xmlns:p14="http://schemas.microsoft.com/office/powerpoint/2010/main" val="2859958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332656"/>
            <a:ext cx="8229600" cy="1143000"/>
          </a:xfrm>
        </p:spPr>
        <p:txBody>
          <a:bodyPr>
            <a:normAutofit/>
          </a:bodyPr>
          <a:lstStyle/>
          <a:p>
            <a:r>
              <a:rPr lang="en-GB" b="1" dirty="0">
                <a:solidFill>
                  <a:srgbClr val="D12149"/>
                </a:solidFill>
                <a:latin typeface="Georgia" panose="02040502050405020303" pitchFamily="18" charset="0"/>
              </a:rPr>
              <a:t>Curricular principles</a:t>
            </a:r>
            <a:endParaRPr lang="en-GB" sz="4000" b="1" dirty="0">
              <a:solidFill>
                <a:srgbClr val="D12149"/>
              </a:solidFill>
              <a:latin typeface="Georgia" panose="02040502050405020303" pitchFamily="18" charset="0"/>
            </a:endParaRPr>
          </a:p>
        </p:txBody>
      </p:sp>
      <p:sp>
        <p:nvSpPr>
          <p:cNvPr id="3" name="Content Placeholder 2"/>
          <p:cNvSpPr>
            <a:spLocks noGrp="1"/>
          </p:cNvSpPr>
          <p:nvPr>
            <p:ph idx="4294967295"/>
          </p:nvPr>
        </p:nvSpPr>
        <p:spPr>
          <a:xfrm>
            <a:off x="484973" y="2060848"/>
            <a:ext cx="8229600" cy="4093915"/>
          </a:xfrm>
        </p:spPr>
        <p:txBody>
          <a:bodyPr>
            <a:normAutofit/>
          </a:bodyPr>
          <a:lstStyle/>
          <a:p>
            <a:pPr marL="0" indent="0" algn="ctr">
              <a:buNone/>
            </a:pPr>
            <a:r>
              <a:rPr lang="en-GB" dirty="0" smtClean="0">
                <a:latin typeface="Georgia" panose="02040502050405020303" pitchFamily="18" charset="0"/>
              </a:rPr>
              <a:t>Pupils </a:t>
            </a:r>
            <a:r>
              <a:rPr lang="en-GB" dirty="0">
                <a:latin typeface="Georgia" panose="02040502050405020303" pitchFamily="18" charset="0"/>
              </a:rPr>
              <a:t>are not going to be working through the curriculum more quickly, but going deeper into it. In Year 1 it is imperative that pupils have full understanding of number sense, number bonds and place value, as all number work in maths builds on what is taught in this year group.</a:t>
            </a:r>
          </a:p>
        </p:txBody>
      </p:sp>
    </p:spTree>
    <p:extLst>
      <p:ext uri="{BB962C8B-B14F-4D97-AF65-F5344CB8AC3E}">
        <p14:creationId xmlns:p14="http://schemas.microsoft.com/office/powerpoint/2010/main" val="4080762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2749F9-ECE9-4942-885F-EC5C5F63B7DD}"/>
              </a:ext>
            </a:extLst>
          </p:cNvPr>
          <p:cNvPicPr>
            <a:picLocks noChangeAspect="1"/>
          </p:cNvPicPr>
          <p:nvPr/>
        </p:nvPicPr>
        <p:blipFill>
          <a:blip r:embed="rId3"/>
          <a:stretch>
            <a:fillRect/>
          </a:stretch>
        </p:blipFill>
        <p:spPr>
          <a:xfrm>
            <a:off x="0" y="404664"/>
            <a:ext cx="8791575" cy="5219700"/>
          </a:xfrm>
          <a:prstGeom prst="rect">
            <a:avLst/>
          </a:prstGeom>
        </p:spPr>
      </p:pic>
    </p:spTree>
    <p:extLst>
      <p:ext uri="{BB962C8B-B14F-4D97-AF65-F5344CB8AC3E}">
        <p14:creationId xmlns:p14="http://schemas.microsoft.com/office/powerpoint/2010/main" val="2266677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24"/>
          <p:cNvSpPr/>
          <p:nvPr/>
        </p:nvSpPr>
        <p:spPr>
          <a:xfrm>
            <a:off x="212377" y="98933"/>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orgia" panose="02040502050405020303" pitchFamily="18" charset="0"/>
            </a:endParaRPr>
          </a:p>
        </p:txBody>
      </p:sp>
      <p:sp>
        <p:nvSpPr>
          <p:cNvPr id="62" name="Title 1"/>
          <p:cNvSpPr txBox="1">
            <a:spLocks/>
          </p:cNvSpPr>
          <p:nvPr/>
        </p:nvSpPr>
        <p:spPr>
          <a:xfrm>
            <a:off x="538645" y="56093"/>
            <a:ext cx="7772400" cy="9361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latin typeface="Georgia" panose="02040502050405020303" pitchFamily="18" charset="0"/>
              </a:rPr>
              <a:t>Dimensions of Depth</a:t>
            </a:r>
          </a:p>
        </p:txBody>
      </p:sp>
      <p:sp>
        <p:nvSpPr>
          <p:cNvPr id="113" name="Rectangle 112"/>
          <p:cNvSpPr/>
          <p:nvPr/>
        </p:nvSpPr>
        <p:spPr>
          <a:xfrm>
            <a:off x="7645772" y="6004106"/>
            <a:ext cx="1662380" cy="369332"/>
          </a:xfrm>
          <a:prstGeom prst="rect">
            <a:avLst/>
          </a:prstGeom>
        </p:spPr>
        <p:txBody>
          <a:bodyPr wrap="square">
            <a:spAutoFit/>
          </a:bodyPr>
          <a:lstStyle/>
          <a:p>
            <a:r>
              <a:rPr lang="en-GB" dirty="0">
                <a:latin typeface="Georgia" panose="02040502050405020303" pitchFamily="18" charset="0"/>
              </a:rPr>
              <a:t>Drury (2014)</a:t>
            </a:r>
          </a:p>
        </p:txBody>
      </p:sp>
      <p:grpSp>
        <p:nvGrpSpPr>
          <p:cNvPr id="6" name="Group 5"/>
          <p:cNvGrpSpPr/>
          <p:nvPr/>
        </p:nvGrpSpPr>
        <p:grpSpPr>
          <a:xfrm>
            <a:off x="1599406" y="936103"/>
            <a:ext cx="5940723" cy="5061591"/>
            <a:chOff x="7287217" y="183105"/>
            <a:chExt cx="5940723" cy="5061591"/>
          </a:xfrm>
        </p:grpSpPr>
        <p:grpSp>
          <p:nvGrpSpPr>
            <p:cNvPr id="4" name="Group 3"/>
            <p:cNvGrpSpPr/>
            <p:nvPr/>
          </p:nvGrpSpPr>
          <p:grpSpPr>
            <a:xfrm>
              <a:off x="10404648" y="2870898"/>
              <a:ext cx="2823292" cy="2373798"/>
              <a:chOff x="4642398" y="3814974"/>
              <a:chExt cx="2823292" cy="2373798"/>
            </a:xfrm>
          </p:grpSpPr>
          <p:sp>
            <p:nvSpPr>
              <p:cNvPr id="102" name="Isosceles Triangle 101"/>
              <p:cNvSpPr/>
              <p:nvPr/>
            </p:nvSpPr>
            <p:spPr>
              <a:xfrm>
                <a:off x="4642398" y="3814974"/>
                <a:ext cx="2823292" cy="2373798"/>
              </a:xfrm>
              <a:prstGeom prst="triangle">
                <a:avLst/>
              </a:prstGeom>
              <a:solidFill>
                <a:srgbClr val="4BACC6">
                  <a:lumMod val="40000"/>
                  <a:lumOff val="60000"/>
                </a:srgbClr>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05" name="TextBox 24"/>
              <p:cNvSpPr txBox="1">
                <a:spLocks noChangeArrowheads="1"/>
              </p:cNvSpPr>
              <p:nvPr/>
            </p:nvSpPr>
            <p:spPr bwMode="auto">
              <a:xfrm>
                <a:off x="4788024" y="5301208"/>
                <a:ext cx="2532039" cy="85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2400" b="0" i="0" u="none" strike="noStrike" kern="0" cap="none" spc="0" normalizeH="0" baseline="0" noProof="0" dirty="0">
                    <a:ln>
                      <a:noFill/>
                    </a:ln>
                    <a:solidFill>
                      <a:prstClr val="black"/>
                    </a:solidFill>
                    <a:effectLst/>
                    <a:uLnTx/>
                    <a:uFillTx/>
                    <a:latin typeface="Georgia" panose="02040502050405020303" pitchFamily="18" charset="0"/>
                  </a:rPr>
                  <a:t>Language and communication</a:t>
                </a:r>
              </a:p>
            </p:txBody>
          </p:sp>
        </p:grpSp>
        <p:grpSp>
          <p:nvGrpSpPr>
            <p:cNvPr id="5" name="Group 4"/>
            <p:cNvGrpSpPr/>
            <p:nvPr/>
          </p:nvGrpSpPr>
          <p:grpSpPr>
            <a:xfrm>
              <a:off x="8872286" y="2771527"/>
              <a:ext cx="2823292" cy="2373798"/>
              <a:chOff x="3110036" y="3715603"/>
              <a:chExt cx="2823292" cy="2373798"/>
            </a:xfrm>
          </p:grpSpPr>
          <p:sp>
            <p:nvSpPr>
              <p:cNvPr id="108" name="Isosceles Triangle 107"/>
              <p:cNvSpPr/>
              <p:nvPr/>
            </p:nvSpPr>
            <p:spPr>
              <a:xfrm rot="10800000">
                <a:off x="3110036" y="3715603"/>
                <a:ext cx="2823292" cy="2373798"/>
              </a:xfrm>
              <a:prstGeom prst="triangle">
                <a:avLst/>
              </a:prstGeom>
              <a:solidFill>
                <a:srgbClr val="8064A2">
                  <a:lumMod val="20000"/>
                  <a:lumOff val="80000"/>
                </a:srgbClr>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10" name="TextBox 22"/>
              <p:cNvSpPr txBox="1">
                <a:spLocks noChangeArrowheads="1"/>
              </p:cNvSpPr>
              <p:nvPr/>
            </p:nvSpPr>
            <p:spPr bwMode="auto">
              <a:xfrm>
                <a:off x="3400262" y="3991093"/>
                <a:ext cx="2239533" cy="121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2400" b="0" i="0" u="none" strike="noStrike" kern="0" cap="none" spc="0" normalizeH="0" baseline="0" noProof="0" dirty="0">
                    <a:ln>
                      <a:noFill/>
                    </a:ln>
                    <a:solidFill>
                      <a:prstClr val="black"/>
                    </a:solidFill>
                    <a:effectLst/>
                    <a:uLnTx/>
                    <a:uFillTx/>
                    <a:latin typeface="Georgia" panose="02040502050405020303" pitchFamily="18" charset="0"/>
                    <a:cs typeface="Gautami" panose="020B0502040204020203" pitchFamily="34" charset="0"/>
                  </a:rPr>
                  <a:t>Mathematical problem solving</a:t>
                </a:r>
              </a:p>
            </p:txBody>
          </p:sp>
        </p:grpSp>
        <p:grpSp>
          <p:nvGrpSpPr>
            <p:cNvPr id="2" name="Group 1"/>
            <p:cNvGrpSpPr/>
            <p:nvPr/>
          </p:nvGrpSpPr>
          <p:grpSpPr>
            <a:xfrm>
              <a:off x="8845932" y="183105"/>
              <a:ext cx="2823292" cy="2373798"/>
              <a:chOff x="3083682" y="1127181"/>
              <a:chExt cx="2823292" cy="2373798"/>
            </a:xfrm>
          </p:grpSpPr>
          <p:sp>
            <p:nvSpPr>
              <p:cNvPr id="107" name="Isosceles Triangle 106"/>
              <p:cNvSpPr/>
              <p:nvPr/>
            </p:nvSpPr>
            <p:spPr>
              <a:xfrm>
                <a:off x="3083682" y="1127181"/>
                <a:ext cx="2823292" cy="2373798"/>
              </a:xfrm>
              <a:prstGeom prst="triangle">
                <a:avLst/>
              </a:prstGeom>
              <a:solidFill>
                <a:srgbClr val="1F497D">
                  <a:lumMod val="20000"/>
                  <a:lumOff val="80000"/>
                </a:srgbClr>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11" name="TextBox 23"/>
              <p:cNvSpPr txBox="1">
                <a:spLocks noChangeArrowheads="1"/>
              </p:cNvSpPr>
              <p:nvPr/>
            </p:nvSpPr>
            <p:spPr bwMode="auto">
              <a:xfrm>
                <a:off x="3375671" y="2387346"/>
                <a:ext cx="2336149" cy="85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2400" b="0" i="0" u="none" strike="noStrike" kern="0" cap="none" spc="0" normalizeH="0" baseline="0" noProof="0" dirty="0">
                    <a:ln>
                      <a:noFill/>
                    </a:ln>
                    <a:solidFill>
                      <a:prstClr val="black"/>
                    </a:solidFill>
                    <a:effectLst/>
                    <a:uLnTx/>
                    <a:uFillTx/>
                    <a:latin typeface="Georgia" panose="02040502050405020303" pitchFamily="18" charset="0"/>
                  </a:rPr>
                  <a:t>Conceptual understanding</a:t>
                </a:r>
              </a:p>
            </p:txBody>
          </p:sp>
        </p:grpSp>
        <p:grpSp>
          <p:nvGrpSpPr>
            <p:cNvPr id="3" name="Group 2"/>
            <p:cNvGrpSpPr/>
            <p:nvPr/>
          </p:nvGrpSpPr>
          <p:grpSpPr>
            <a:xfrm>
              <a:off x="7287217" y="2870898"/>
              <a:ext cx="2825439" cy="2373798"/>
              <a:chOff x="1524967" y="3814974"/>
              <a:chExt cx="2825439" cy="2373798"/>
            </a:xfrm>
          </p:grpSpPr>
          <p:sp>
            <p:nvSpPr>
              <p:cNvPr id="109" name="Isosceles Triangle 108"/>
              <p:cNvSpPr/>
              <p:nvPr/>
            </p:nvSpPr>
            <p:spPr>
              <a:xfrm>
                <a:off x="1524967" y="3814974"/>
                <a:ext cx="2825439" cy="2373798"/>
              </a:xfrm>
              <a:prstGeom prst="triangle">
                <a:avLst/>
              </a:prstGeom>
              <a:solidFill>
                <a:srgbClr val="F79646">
                  <a:lumMod val="40000"/>
                  <a:lumOff val="60000"/>
                </a:srgbClr>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12" name="TextBox 25"/>
              <p:cNvSpPr txBox="1">
                <a:spLocks noChangeArrowheads="1"/>
              </p:cNvSpPr>
              <p:nvPr/>
            </p:nvSpPr>
            <p:spPr bwMode="auto">
              <a:xfrm>
                <a:off x="1915840" y="5244696"/>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2400" b="0" i="0" u="none" strike="noStrike" kern="0" cap="none" spc="0" normalizeH="0" baseline="0" noProof="0" dirty="0">
                    <a:ln>
                      <a:noFill/>
                    </a:ln>
                    <a:solidFill>
                      <a:prstClr val="black"/>
                    </a:solidFill>
                    <a:effectLst/>
                    <a:uLnTx/>
                    <a:uFillTx/>
                    <a:latin typeface="Georgia" panose="02040502050405020303" pitchFamily="18" charset="0"/>
                  </a:rPr>
                  <a:t>Mathematical thinking</a:t>
                </a:r>
              </a:p>
            </p:txBody>
          </p:sp>
        </p:grpSp>
      </p:grpSp>
    </p:spTree>
    <p:extLst>
      <p:ext uri="{BB962C8B-B14F-4D97-AF65-F5344CB8AC3E}">
        <p14:creationId xmlns:p14="http://schemas.microsoft.com/office/powerpoint/2010/main" val="4256304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8928" y="188640"/>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3" name="TextBox 2"/>
          <p:cNvSpPr txBox="1"/>
          <p:nvPr/>
        </p:nvSpPr>
        <p:spPr>
          <a:xfrm>
            <a:off x="462856" y="261809"/>
            <a:ext cx="8285608" cy="86177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Language &amp; Communication</a:t>
            </a:r>
          </a:p>
        </p:txBody>
      </p:sp>
      <p:sp>
        <p:nvSpPr>
          <p:cNvPr id="44" name="Rectangle 43"/>
          <p:cNvSpPr/>
          <p:nvPr/>
        </p:nvSpPr>
        <p:spPr>
          <a:xfrm>
            <a:off x="5291361" y="4126769"/>
            <a:ext cx="3852639" cy="2455784"/>
          </a:xfrm>
          <a:prstGeom prst="rect">
            <a:avLst/>
          </a:prstGeom>
          <a:solidFill>
            <a:srgbClr val="4BACC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solidFill>
                <a:effectLst/>
                <a:uLnTx/>
                <a:uFillTx/>
                <a:latin typeface="Georgia" panose="02040502050405020303" pitchFamily="18" charset="0"/>
                <a:ea typeface="+mn-ea"/>
                <a:cs typeface="+mn-cs"/>
              </a:rPr>
              <a:t>Language and communication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Georgia" panose="02040502050405020303" pitchFamily="18" charset="0"/>
                <a:ea typeface="+mn-ea"/>
                <a:cs typeface="+mn-cs"/>
              </a:rPr>
              <a:t>Pupils deepen their understanding by explaining, creating problems, justifying and proving using mathematical language. This acts as a scaffold for their thinking and deepening their understanding further.</a:t>
            </a:r>
          </a:p>
        </p:txBody>
      </p:sp>
      <p:grpSp>
        <p:nvGrpSpPr>
          <p:cNvPr id="5" name="Group 4"/>
          <p:cNvGrpSpPr/>
          <p:nvPr/>
        </p:nvGrpSpPr>
        <p:grpSpPr>
          <a:xfrm>
            <a:off x="473963" y="1516086"/>
            <a:ext cx="4392612" cy="3838575"/>
            <a:chOff x="473963" y="1516086"/>
            <a:chExt cx="4392612" cy="3838575"/>
          </a:xfrm>
        </p:grpSpPr>
        <p:sp>
          <p:nvSpPr>
            <p:cNvPr id="35" name="Isosceles Triangle 34"/>
            <p:cNvSpPr/>
            <p:nvPr/>
          </p:nvSpPr>
          <p:spPr>
            <a:xfrm>
              <a:off x="1626488" y="1516086"/>
              <a:ext cx="2087562" cy="1800225"/>
            </a:xfrm>
            <a:prstGeom prst="triangle">
              <a:avLst/>
            </a:prstGeom>
            <a:solidFill>
              <a:srgbClr val="1F497D">
                <a:lumMod val="20000"/>
                <a:lumOff val="8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36" name="Isosceles Triangle 35"/>
            <p:cNvSpPr/>
            <p:nvPr/>
          </p:nvSpPr>
          <p:spPr>
            <a:xfrm>
              <a:off x="2779013" y="3554436"/>
              <a:ext cx="2087562" cy="1800225"/>
            </a:xfrm>
            <a:prstGeom prst="triangle">
              <a:avLst/>
            </a:prstGeom>
            <a:solidFill>
              <a:srgbClr val="4BACC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37" name="Isosceles Triangle 36"/>
            <p:cNvSpPr/>
            <p:nvPr/>
          </p:nvSpPr>
          <p:spPr>
            <a:xfrm rot="10800000">
              <a:off x="1626488" y="3449661"/>
              <a:ext cx="2087562" cy="1800225"/>
            </a:xfrm>
            <a:prstGeom prst="triangle">
              <a:avLst/>
            </a:prstGeom>
            <a:solidFill>
              <a:srgbClr val="8064A2">
                <a:lumMod val="20000"/>
                <a:lumOff val="8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38" name="Isosceles Triangle 37"/>
            <p:cNvSpPr/>
            <p:nvPr/>
          </p:nvSpPr>
          <p:spPr>
            <a:xfrm>
              <a:off x="473963" y="3554436"/>
              <a:ext cx="2089150" cy="1800225"/>
            </a:xfrm>
            <a:prstGeom prst="triangle">
              <a:avLst/>
            </a:prstGeom>
            <a:solidFill>
              <a:srgbClr val="F7964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39" name="TextBox 22"/>
            <p:cNvSpPr txBox="1">
              <a:spLocks noChangeArrowheads="1"/>
            </p:cNvSpPr>
            <p:nvPr/>
          </p:nvSpPr>
          <p:spPr bwMode="auto">
            <a:xfrm>
              <a:off x="1815310" y="3583587"/>
              <a:ext cx="162402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prstClr val="black"/>
                  </a:solidFill>
                  <a:effectLst/>
                  <a:uLnTx/>
                  <a:uFillTx/>
                  <a:latin typeface="Georgia" panose="02040502050405020303" pitchFamily="18" charset="0"/>
                  <a:ea typeface="+mn-ea"/>
                  <a:cs typeface="+mn-cs"/>
                </a:rPr>
                <a:t>Mathematical problem solving</a:t>
              </a:r>
            </a:p>
          </p:txBody>
        </p:sp>
        <p:sp>
          <p:nvSpPr>
            <p:cNvPr id="41" name="TextBox 24"/>
            <p:cNvSpPr txBox="1">
              <a:spLocks noChangeArrowheads="1"/>
            </p:cNvSpPr>
            <p:nvPr/>
          </p:nvSpPr>
          <p:spPr bwMode="auto">
            <a:xfrm>
              <a:off x="2886690" y="4638699"/>
              <a:ext cx="18722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a:ln>
                    <a:noFill/>
                  </a:ln>
                  <a:solidFill>
                    <a:prstClr val="black"/>
                  </a:solidFill>
                  <a:effectLst/>
                  <a:uLnTx/>
                  <a:uFillTx/>
                  <a:latin typeface="Georgia" panose="02040502050405020303" pitchFamily="18" charset="0"/>
                  <a:ea typeface="+mn-ea"/>
                  <a:cs typeface="+mn-cs"/>
                </a:rPr>
                <a:t>Language and communication</a:t>
              </a:r>
            </a:p>
          </p:txBody>
        </p:sp>
        <p:sp>
          <p:nvSpPr>
            <p:cNvPr id="49" name="TextBox 23"/>
            <p:cNvSpPr txBox="1">
              <a:spLocks noChangeArrowheads="1"/>
            </p:cNvSpPr>
            <p:nvPr/>
          </p:nvSpPr>
          <p:spPr bwMode="auto">
            <a:xfrm>
              <a:off x="1810487" y="2503660"/>
              <a:ext cx="17273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dirty="0">
                  <a:ln>
                    <a:noFill/>
                  </a:ln>
                  <a:solidFill>
                    <a:prstClr val="black"/>
                  </a:solidFill>
                  <a:effectLst/>
                  <a:uLnTx/>
                  <a:uFillTx/>
                  <a:latin typeface="Georgia" panose="02040502050405020303" pitchFamily="18" charset="0"/>
                  <a:ea typeface="+mn-ea"/>
                  <a:cs typeface="+mn-cs"/>
                </a:rPr>
                <a:t>Conceptual understanding</a:t>
              </a:r>
            </a:p>
          </p:txBody>
        </p:sp>
        <p:sp>
          <p:nvSpPr>
            <p:cNvPr id="50" name="TextBox 25"/>
            <p:cNvSpPr txBox="1">
              <a:spLocks noChangeArrowheads="1"/>
            </p:cNvSpPr>
            <p:nvPr/>
          </p:nvSpPr>
          <p:spPr bwMode="auto">
            <a:xfrm>
              <a:off x="685656" y="4598723"/>
              <a:ext cx="16657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a:ln>
                    <a:noFill/>
                  </a:ln>
                  <a:solidFill>
                    <a:prstClr val="black"/>
                  </a:solidFill>
                  <a:effectLst/>
                  <a:uLnTx/>
                  <a:uFillTx/>
                  <a:latin typeface="Georgia" panose="02040502050405020303" pitchFamily="18" charset="0"/>
                  <a:ea typeface="+mn-ea"/>
                  <a:cs typeface="+mn-cs"/>
                </a:rPr>
                <a:t>Mathematical thinking</a:t>
              </a:r>
            </a:p>
          </p:txBody>
        </p:sp>
      </p:grpSp>
    </p:spTree>
    <p:extLst>
      <p:ext uri="{BB962C8B-B14F-4D97-AF65-F5344CB8AC3E}">
        <p14:creationId xmlns:p14="http://schemas.microsoft.com/office/powerpoint/2010/main" val="113120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2434" y="188640"/>
            <a:ext cx="8229600" cy="1143000"/>
          </a:xfrm>
        </p:spPr>
        <p:txBody>
          <a:bodyPr/>
          <a:lstStyle/>
          <a:p>
            <a:r>
              <a:rPr lang="en-GB" b="1" dirty="0">
                <a:solidFill>
                  <a:srgbClr val="D12149"/>
                </a:solidFill>
                <a:latin typeface="Georgia" panose="02040502050405020303" pitchFamily="18" charset="0"/>
              </a:rPr>
              <a:t>Mathematical language</a:t>
            </a:r>
          </a:p>
        </p:txBody>
      </p:sp>
      <p:sp>
        <p:nvSpPr>
          <p:cNvPr id="3" name="Content Placeholder 2"/>
          <p:cNvSpPr>
            <a:spLocks noGrp="1"/>
          </p:cNvSpPr>
          <p:nvPr>
            <p:ph idx="4294967295"/>
          </p:nvPr>
        </p:nvSpPr>
        <p:spPr>
          <a:xfrm>
            <a:off x="323528" y="1484784"/>
            <a:ext cx="8712968" cy="4738688"/>
          </a:xfrm>
        </p:spPr>
        <p:txBody>
          <a:bodyPr>
            <a:noAutofit/>
          </a:bodyPr>
          <a:lstStyle/>
          <a:p>
            <a:pPr marL="0">
              <a:buNone/>
            </a:pPr>
            <a:r>
              <a:rPr lang="en-GB" sz="2400" dirty="0">
                <a:latin typeface="Georgia" panose="02040502050405020303" pitchFamily="18" charset="0"/>
              </a:rPr>
              <a:t>Mathematics Mastery lessons provide opportunities </a:t>
            </a:r>
            <a:r>
              <a:rPr lang="en-GB" sz="2400" dirty="0" smtClean="0">
                <a:latin typeface="Georgia" panose="02040502050405020303" pitchFamily="18" charset="0"/>
              </a:rPr>
              <a:t>for pupils </a:t>
            </a:r>
            <a:r>
              <a:rPr lang="en-GB" sz="2400" dirty="0">
                <a:latin typeface="Georgia" panose="02040502050405020303" pitchFamily="18" charset="0"/>
              </a:rPr>
              <a:t>to communicate and develop mathematical language through:</a:t>
            </a:r>
          </a:p>
          <a:p>
            <a:pPr>
              <a:buNone/>
            </a:pPr>
            <a:endParaRPr lang="en-GB" sz="1050" dirty="0">
              <a:latin typeface="Georgia" panose="02040502050405020303" pitchFamily="18" charset="0"/>
            </a:endParaRPr>
          </a:p>
          <a:p>
            <a:r>
              <a:rPr lang="en-GB" sz="2400" dirty="0">
                <a:latin typeface="Georgia" panose="02040502050405020303" pitchFamily="18" charset="0"/>
              </a:rPr>
              <a:t>Sharing  essential vocabulary at the beginning of every lesson and insisting on its use throughout</a:t>
            </a:r>
          </a:p>
          <a:p>
            <a:pPr>
              <a:buNone/>
            </a:pPr>
            <a:endParaRPr lang="en-GB" sz="900" dirty="0">
              <a:latin typeface="Georgia" panose="02040502050405020303" pitchFamily="18" charset="0"/>
            </a:endParaRPr>
          </a:p>
          <a:p>
            <a:r>
              <a:rPr lang="en-GB" sz="2400" dirty="0">
                <a:latin typeface="Georgia" panose="02040502050405020303" pitchFamily="18" charset="0"/>
              </a:rPr>
              <a:t>Modelling clear sentence structures using mathematical language</a:t>
            </a:r>
          </a:p>
          <a:p>
            <a:pPr>
              <a:buNone/>
            </a:pPr>
            <a:endParaRPr lang="en-GB" sz="900" dirty="0">
              <a:latin typeface="Georgia" panose="02040502050405020303" pitchFamily="18" charset="0"/>
            </a:endParaRPr>
          </a:p>
          <a:p>
            <a:r>
              <a:rPr lang="en-GB" sz="2400" dirty="0">
                <a:latin typeface="Georgia" panose="02040502050405020303" pitchFamily="18" charset="0"/>
              </a:rPr>
              <a:t>Paired language development activities, known as Talk Tasks.</a:t>
            </a:r>
          </a:p>
          <a:p>
            <a:pPr marL="0" indent="0">
              <a:buNone/>
            </a:pPr>
            <a:endParaRPr lang="en-GB" sz="800" dirty="0">
              <a:latin typeface="Georgia" panose="02040502050405020303" pitchFamily="18" charset="0"/>
            </a:endParaRPr>
          </a:p>
          <a:p>
            <a:r>
              <a:rPr lang="en-GB" sz="2400" dirty="0">
                <a:latin typeface="Georgia" panose="02040502050405020303" pitchFamily="18" charset="0"/>
              </a:rPr>
              <a:t>Plenaries which give a further opportunity to assess understanding through pupil explanations. </a:t>
            </a:r>
          </a:p>
          <a:p>
            <a:endParaRPr lang="en-GB" sz="2400" dirty="0">
              <a:latin typeface="Georgia" panose="02040502050405020303" pitchFamily="18" charset="0"/>
            </a:endParaRPr>
          </a:p>
        </p:txBody>
      </p:sp>
    </p:spTree>
    <p:extLst>
      <p:ext uri="{BB962C8B-B14F-4D97-AF65-F5344CB8AC3E}">
        <p14:creationId xmlns:p14="http://schemas.microsoft.com/office/powerpoint/2010/main" val="59015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382008"/>
            <a:ext cx="6220147" cy="4351338"/>
          </a:xfrm>
        </p:spPr>
        <p:txBody>
          <a:bodyPr>
            <a:normAutofit/>
          </a:bodyPr>
          <a:lstStyle/>
          <a:p>
            <a:pPr marL="0" indent="0">
              <a:buNone/>
            </a:pPr>
            <a:r>
              <a:rPr lang="en-GB" sz="3600" dirty="0">
                <a:latin typeface="Georgia" panose="02040502050405020303" pitchFamily="18" charset="0"/>
              </a:rPr>
              <a:t>7 + 4 </a:t>
            </a:r>
            <a:r>
              <a:rPr lang="en-GB" sz="3600" dirty="0">
                <a:solidFill>
                  <a:srgbClr val="FF0000"/>
                </a:solidFill>
                <a:latin typeface="Georgia" panose="02040502050405020303" pitchFamily="18" charset="0"/>
              </a:rPr>
              <a:t>=</a:t>
            </a:r>
            <a:r>
              <a:rPr lang="en-GB" sz="3600" dirty="0">
                <a:latin typeface="Georgia" panose="02040502050405020303" pitchFamily="18" charset="0"/>
              </a:rPr>
              <a:t> </a:t>
            </a:r>
            <a:r>
              <a:rPr lang="en-GB" sz="3600" dirty="0"/>
              <a:t>11		</a:t>
            </a:r>
            <a:endParaRPr lang="en-GB" sz="3600" dirty="0">
              <a:latin typeface="Georgia" panose="02040502050405020303" pitchFamily="18" charset="0"/>
            </a:endParaRPr>
          </a:p>
          <a:p>
            <a:pPr marL="0" indent="0">
              <a:buNone/>
            </a:pPr>
            <a:endParaRPr lang="en-GB" sz="3600" dirty="0">
              <a:latin typeface="Georgia" panose="02040502050405020303" pitchFamily="18" charset="0"/>
            </a:endParaRPr>
          </a:p>
          <a:p>
            <a:pPr marL="0" indent="0">
              <a:buNone/>
            </a:pPr>
            <a:r>
              <a:rPr lang="en-GB" sz="3600" dirty="0">
                <a:latin typeface="Georgia" panose="02040502050405020303" pitchFamily="18" charset="0"/>
              </a:rPr>
              <a:t>35 + 9 </a:t>
            </a:r>
            <a:r>
              <a:rPr lang="en-GB" sz="3600" dirty="0">
                <a:solidFill>
                  <a:srgbClr val="FF0000"/>
                </a:solidFill>
                <a:latin typeface="Georgia" panose="02040502050405020303" pitchFamily="18" charset="0"/>
              </a:rPr>
              <a:t>=</a:t>
            </a:r>
            <a:r>
              <a:rPr lang="en-GB" sz="3600" dirty="0">
                <a:latin typeface="Georgia" panose="02040502050405020303" pitchFamily="18" charset="0"/>
              </a:rPr>
              <a:t> 35 + 10 – 1 </a:t>
            </a:r>
          </a:p>
          <a:p>
            <a:endParaRPr lang="en-GB" sz="3600" dirty="0">
              <a:latin typeface="Georgia" panose="02040502050405020303" pitchFamily="18" charset="0"/>
            </a:endParaRPr>
          </a:p>
          <a:p>
            <a:pPr marL="0" indent="0">
              <a:buNone/>
            </a:pPr>
            <a:r>
              <a:rPr lang="en-GB" sz="3600" dirty="0">
                <a:latin typeface="Georgia" panose="02040502050405020303" pitchFamily="18" charset="0"/>
              </a:rPr>
              <a:t>14 + 27 </a:t>
            </a:r>
            <a:r>
              <a:rPr lang="en-GB" sz="3600" dirty="0">
                <a:solidFill>
                  <a:srgbClr val="FF0000"/>
                </a:solidFill>
                <a:latin typeface="Georgia" panose="02040502050405020303" pitchFamily="18" charset="0"/>
              </a:rPr>
              <a:t>=</a:t>
            </a:r>
            <a:r>
              <a:rPr lang="en-GB" sz="3600" dirty="0">
                <a:latin typeface="Georgia" panose="02040502050405020303" pitchFamily="18" charset="0"/>
              </a:rPr>
              <a:t> 26 + ___</a:t>
            </a:r>
          </a:p>
        </p:txBody>
      </p:sp>
      <p:sp>
        <p:nvSpPr>
          <p:cNvPr id="9" name="Control 1"/>
          <p:cNvSpPr>
            <a:spLocks noChangeArrowheads="1" noChangeShapeType="1"/>
          </p:cNvSpPr>
          <p:nvPr/>
        </p:nvSpPr>
        <p:spPr bwMode="auto">
          <a:xfrm>
            <a:off x="1538288" y="7488238"/>
            <a:ext cx="8799512" cy="976312"/>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8" name="Rounded Rectangular Callout 17"/>
          <p:cNvSpPr/>
          <p:nvPr/>
        </p:nvSpPr>
        <p:spPr>
          <a:xfrm>
            <a:off x="6831707" y="3300413"/>
            <a:ext cx="1700733" cy="920675"/>
          </a:xfrm>
          <a:prstGeom prst="wedgeRoundRectCallout">
            <a:avLst>
              <a:gd name="adj1" fmla="val -69882"/>
              <a:gd name="adj2" fmla="val 398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How can you solve this? </a:t>
            </a:r>
          </a:p>
        </p:txBody>
      </p:sp>
      <p:sp>
        <p:nvSpPr>
          <p:cNvPr id="4" name="TextBox 3"/>
          <p:cNvSpPr txBox="1"/>
          <p:nvPr/>
        </p:nvSpPr>
        <p:spPr>
          <a:xfrm>
            <a:off x="5004048" y="1389509"/>
            <a:ext cx="3024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11</a:t>
            </a:r>
            <a:r>
              <a:rPr kumimoji="0" lang="en-GB" sz="36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 =</a:t>
            </a:r>
            <a:r>
              <a:rPr kumimoji="0" lang="en-GB"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7 + 4</a:t>
            </a:r>
          </a:p>
        </p:txBody>
      </p:sp>
      <p:sp>
        <p:nvSpPr>
          <p:cNvPr id="21" name="Rounded Rectangle 20"/>
          <p:cNvSpPr/>
          <p:nvPr/>
        </p:nvSpPr>
        <p:spPr>
          <a:xfrm>
            <a:off x="491704" y="5050042"/>
            <a:ext cx="8424936" cy="1080120"/>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22" name="TextBox 21"/>
          <p:cNvSpPr txBox="1"/>
          <p:nvPr/>
        </p:nvSpPr>
        <p:spPr>
          <a:xfrm>
            <a:off x="318840" y="5155378"/>
            <a:ext cx="8285608"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Equals/is equal to/makes</a:t>
            </a:r>
          </a:p>
        </p:txBody>
      </p:sp>
      <p:sp>
        <p:nvSpPr>
          <p:cNvPr id="8" name="TextBox 7"/>
          <p:cNvSpPr txBox="1"/>
          <p:nvPr/>
        </p:nvSpPr>
        <p:spPr>
          <a:xfrm>
            <a:off x="561368" y="325690"/>
            <a:ext cx="8285608"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chemeClr val="bg1"/>
                </a:solidFill>
                <a:effectLst/>
                <a:uLnTx/>
                <a:uFillTx/>
                <a:latin typeface="Georgia" panose="02040502050405020303" pitchFamily="18" charset="0"/>
                <a:ea typeface="+mn-ea"/>
                <a:cs typeface="+mn-cs"/>
              </a:rPr>
              <a:t>Equals/is equal to/makes</a:t>
            </a:r>
          </a:p>
        </p:txBody>
      </p:sp>
      <p:sp>
        <p:nvSpPr>
          <p:cNvPr id="10" name="Rounded Rectangle 9"/>
          <p:cNvSpPr/>
          <p:nvPr/>
        </p:nvSpPr>
        <p:spPr>
          <a:xfrm>
            <a:off x="179512" y="217163"/>
            <a:ext cx="8424936" cy="1080120"/>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1" name="TextBox 10"/>
          <p:cNvSpPr txBox="1"/>
          <p:nvPr/>
        </p:nvSpPr>
        <p:spPr>
          <a:xfrm>
            <a:off x="491704" y="279523"/>
            <a:ext cx="8285608"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smtClean="0">
                <a:solidFill>
                  <a:srgbClr val="F8F8F8"/>
                </a:solidFill>
                <a:latin typeface="Georgia" panose="02040502050405020303" pitchFamily="18" charset="0"/>
              </a:rPr>
              <a:t>Variety of vocabulary</a:t>
            </a:r>
            <a:endParaRPr kumimoji="0" lang="en-GB" sz="48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510822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188640"/>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277197"/>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‘Full’ sentence expectations</a:t>
            </a:r>
          </a:p>
        </p:txBody>
      </p:sp>
      <p:grpSp>
        <p:nvGrpSpPr>
          <p:cNvPr id="13" name="Group 12"/>
          <p:cNvGrpSpPr/>
          <p:nvPr/>
        </p:nvGrpSpPr>
        <p:grpSpPr>
          <a:xfrm>
            <a:off x="352893" y="1268760"/>
            <a:ext cx="8438213" cy="2632588"/>
            <a:chOff x="611560" y="1723221"/>
            <a:chExt cx="8438213" cy="2632588"/>
          </a:xfrm>
        </p:grpSpPr>
        <p:pic>
          <p:nvPicPr>
            <p:cNvPr id="1026" name="Picture 2" descr="http://news.bbcimg.co.uk/media/images/49736000/jpg/_49736882_ande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909628"/>
              <a:ext cx="3901709" cy="2361121"/>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611560" y="2152355"/>
              <a:ext cx="3168352" cy="1152128"/>
            </a:xfrm>
            <a:prstGeom prst="wedgeEllipseCallout">
              <a:avLst>
                <a:gd name="adj1" fmla="val 93171"/>
                <a:gd name="adj2" fmla="val -255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0" name="Oval Callout 9"/>
            <p:cNvSpPr/>
            <p:nvPr/>
          </p:nvSpPr>
          <p:spPr>
            <a:xfrm>
              <a:off x="7668345" y="1723221"/>
              <a:ext cx="1296144" cy="978589"/>
            </a:xfrm>
            <a:prstGeom prst="wedgeEllipseCallout">
              <a:avLst>
                <a:gd name="adj1" fmla="val -63183"/>
                <a:gd name="adj2" fmla="val 302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9" name="TextBox 8"/>
            <p:cNvSpPr txBox="1"/>
            <p:nvPr/>
          </p:nvSpPr>
          <p:spPr>
            <a:xfrm>
              <a:off x="7753629" y="1909628"/>
              <a:ext cx="12961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HOWZAT?!!</a:t>
              </a:r>
            </a:p>
          </p:txBody>
        </p:sp>
        <p:sp>
          <p:nvSpPr>
            <p:cNvPr id="11" name="TextBox 10"/>
            <p:cNvSpPr txBox="1"/>
            <p:nvPr/>
          </p:nvSpPr>
          <p:spPr>
            <a:xfrm>
              <a:off x="980599" y="2443857"/>
              <a:ext cx="2526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Can you say that in a full sentence, please?</a:t>
              </a:r>
            </a:p>
          </p:txBody>
        </p:sp>
        <p:sp>
          <p:nvSpPr>
            <p:cNvPr id="12" name="Rectangle 11"/>
            <p:cNvSpPr/>
            <p:nvPr/>
          </p:nvSpPr>
          <p:spPr>
            <a:xfrm>
              <a:off x="3635896" y="4139785"/>
              <a:ext cx="4183121"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grpSp>
      <p:sp>
        <p:nvSpPr>
          <p:cNvPr id="2" name="TextBox 1"/>
          <p:cNvSpPr txBox="1"/>
          <p:nvPr/>
        </p:nvSpPr>
        <p:spPr>
          <a:xfrm>
            <a:off x="1" y="4799985"/>
            <a:ext cx="9144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To make ten, I need to partition __ into __ and 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The number bond I am using is…</a:t>
            </a:r>
          </a:p>
        </p:txBody>
      </p:sp>
    </p:spTree>
    <p:extLst>
      <p:ext uri="{BB962C8B-B14F-4D97-AF65-F5344CB8AC3E}">
        <p14:creationId xmlns:p14="http://schemas.microsoft.com/office/powerpoint/2010/main" val="464691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256" y="1435065"/>
            <a:ext cx="3908712" cy="4997152"/>
          </a:xfrm>
        </p:spPr>
        <p:txBody>
          <a:bodyPr>
            <a:normAutofit/>
          </a:bodyPr>
          <a:lstStyle/>
          <a:p>
            <a:pPr marL="0" indent="0">
              <a:buNone/>
            </a:pPr>
            <a:r>
              <a:rPr lang="en-GB" sz="3600" dirty="0">
                <a:latin typeface="Georgia" panose="02040502050405020303" pitchFamily="18" charset="0"/>
              </a:rPr>
              <a:t>Big Pictures</a:t>
            </a:r>
          </a:p>
          <a:p>
            <a:r>
              <a:rPr lang="en-GB" sz="2400" dirty="0">
                <a:latin typeface="Georgia" panose="02040502050405020303" pitchFamily="18" charset="0"/>
              </a:rPr>
              <a:t>Opportunities to relate maths to ‘real’ life applications</a:t>
            </a:r>
          </a:p>
          <a:p>
            <a:r>
              <a:rPr lang="en-GB" sz="2400" dirty="0">
                <a:latin typeface="Georgia" panose="02040502050405020303" pitchFamily="18" charset="0"/>
              </a:rPr>
              <a:t>Opportunities for pupils to make connections</a:t>
            </a:r>
          </a:p>
          <a:p>
            <a:r>
              <a:rPr lang="en-GB" sz="2400" dirty="0">
                <a:latin typeface="Georgia" panose="02040502050405020303" pitchFamily="18" charset="0"/>
              </a:rPr>
              <a:t>Opportunities to promote and develop pupil reasoning</a:t>
            </a:r>
          </a:p>
        </p:txBody>
      </p:sp>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375256" y="174992"/>
            <a:ext cx="8373208"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Big Pictures: Language and Communication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2932"/>
          <a:stretch/>
        </p:blipFill>
        <p:spPr>
          <a:xfrm>
            <a:off x="4346918" y="1429325"/>
            <a:ext cx="4426946" cy="4392488"/>
          </a:xfrm>
          <a:prstGeom prst="rect">
            <a:avLst/>
          </a:prstGeom>
        </p:spPr>
      </p:pic>
    </p:spTree>
    <p:extLst>
      <p:ext uri="{BB962C8B-B14F-4D97-AF65-F5344CB8AC3E}">
        <p14:creationId xmlns:p14="http://schemas.microsoft.com/office/powerpoint/2010/main" val="426158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375256" y="174992"/>
            <a:ext cx="8373208"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Big Pictures: Language and Communication</a:t>
            </a:r>
          </a:p>
        </p:txBody>
      </p:sp>
      <p:pic>
        <p:nvPicPr>
          <p:cNvPr id="8" name="Picture 7">
            <a:extLst>
              <a:ext uri="{FF2B5EF4-FFF2-40B4-BE49-F238E27FC236}">
                <a16:creationId xmlns:a16="http://schemas.microsoft.com/office/drawing/2014/main" id="{98B36178-59C5-475C-B2E8-08044D6D8DF3}"/>
              </a:ext>
            </a:extLst>
          </p:cNvPr>
          <p:cNvPicPr>
            <a:picLocks noChangeAspect="1"/>
          </p:cNvPicPr>
          <p:nvPr/>
        </p:nvPicPr>
        <p:blipFill>
          <a:blip r:embed="rId3"/>
          <a:stretch>
            <a:fillRect/>
          </a:stretch>
        </p:blipFill>
        <p:spPr>
          <a:xfrm>
            <a:off x="1368176" y="1485235"/>
            <a:ext cx="6386439" cy="4423236"/>
          </a:xfrm>
          <a:prstGeom prst="rect">
            <a:avLst/>
          </a:prstGeom>
        </p:spPr>
      </p:pic>
    </p:spTree>
    <p:extLst>
      <p:ext uri="{BB962C8B-B14F-4D97-AF65-F5344CB8AC3E}">
        <p14:creationId xmlns:p14="http://schemas.microsoft.com/office/powerpoint/2010/main" val="3060904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normAutofit/>
          </a:bodyPr>
          <a:lstStyle/>
          <a:p>
            <a:pPr marL="0" indent="0"/>
            <a:r>
              <a:rPr lang="en-GB" dirty="0" smtClean="0">
                <a:solidFill>
                  <a:srgbClr val="D12149"/>
                </a:solidFill>
                <a:latin typeface="Georgia" panose="02040502050405020303" pitchFamily="18" charset="0"/>
              </a:rPr>
              <a:t>Reasoning!</a:t>
            </a:r>
            <a:endParaRPr lang="en-GB" dirty="0">
              <a:solidFill>
                <a:srgbClr val="D12149"/>
              </a:solidFill>
              <a:latin typeface="Georgia" panose="02040502050405020303" pitchFamily="18" charset="0"/>
            </a:endParaRPr>
          </a:p>
        </p:txBody>
      </p:sp>
      <p:graphicFrame>
        <p:nvGraphicFramePr>
          <p:cNvPr id="2" name="Diagram 1"/>
          <p:cNvGraphicFramePr/>
          <p:nvPr>
            <p:extLst/>
          </p:nvPr>
        </p:nvGraphicFramePr>
        <p:xfrm>
          <a:off x="327334" y="1700808"/>
          <a:ext cx="8496944" cy="3184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4"/>
          <p:cNvSpPr/>
          <p:nvPr/>
        </p:nvSpPr>
        <p:spPr>
          <a:xfrm>
            <a:off x="427342" y="3193707"/>
            <a:ext cx="1811318" cy="20143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2" name="TextBox 31"/>
          <p:cNvSpPr txBox="1"/>
          <p:nvPr/>
        </p:nvSpPr>
        <p:spPr>
          <a:xfrm>
            <a:off x="2471169" y="1243267"/>
            <a:ext cx="633670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I used a circle because it is curved. A wheel is curved like a cylinder so that it can roll.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I have used three circles for the wheels in the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The circle has a curved 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This is a circle.</a:t>
            </a:r>
          </a:p>
        </p:txBody>
      </p:sp>
      <p:grpSp>
        <p:nvGrpSpPr>
          <p:cNvPr id="4" name="Group 3"/>
          <p:cNvGrpSpPr/>
          <p:nvPr/>
        </p:nvGrpSpPr>
        <p:grpSpPr>
          <a:xfrm>
            <a:off x="6552226" y="274638"/>
            <a:ext cx="2103433" cy="1225922"/>
            <a:chOff x="5564911" y="274638"/>
            <a:chExt cx="2751505" cy="1512168"/>
          </a:xfrm>
        </p:grpSpPr>
        <p:sp>
          <p:nvSpPr>
            <p:cNvPr id="33" name="Rectangle 32"/>
            <p:cNvSpPr/>
            <p:nvPr/>
          </p:nvSpPr>
          <p:spPr>
            <a:xfrm>
              <a:off x="6444208" y="274638"/>
              <a:ext cx="187220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34" name="Rectangle 33"/>
            <p:cNvSpPr/>
            <p:nvPr/>
          </p:nvSpPr>
          <p:spPr>
            <a:xfrm>
              <a:off x="5564911" y="706686"/>
              <a:ext cx="864000" cy="8640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35" name="Oval 34"/>
            <p:cNvSpPr/>
            <p:nvPr/>
          </p:nvSpPr>
          <p:spPr>
            <a:xfrm>
              <a:off x="6660232" y="1354758"/>
              <a:ext cx="432048" cy="43204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36" name="Oval 35"/>
            <p:cNvSpPr/>
            <p:nvPr/>
          </p:nvSpPr>
          <p:spPr>
            <a:xfrm>
              <a:off x="7653143" y="1354758"/>
              <a:ext cx="432048" cy="43204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37" name="Oval 36"/>
            <p:cNvSpPr/>
            <p:nvPr/>
          </p:nvSpPr>
          <p:spPr>
            <a:xfrm>
              <a:off x="5868144" y="1354758"/>
              <a:ext cx="432048" cy="43204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grpSp>
      <p:sp>
        <p:nvSpPr>
          <p:cNvPr id="5" name="Rounded Rectangle 4"/>
          <p:cNvSpPr/>
          <p:nvPr/>
        </p:nvSpPr>
        <p:spPr>
          <a:xfrm>
            <a:off x="227326" y="1630169"/>
            <a:ext cx="1752386" cy="720080"/>
          </a:xfrm>
          <a:prstGeom prst="roundRect">
            <a:avLst/>
          </a:prstGeom>
          <a:solidFill>
            <a:schemeClr val="bg1"/>
          </a:solidFill>
          <a:ln>
            <a:solidFill>
              <a:srgbClr val="808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Justifying</a:t>
            </a:r>
            <a:endParaRPr kumimoji="0" lang="en-GB" sz="1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8" name="Rounded Rectangle 37"/>
          <p:cNvSpPr/>
          <p:nvPr/>
        </p:nvSpPr>
        <p:spPr>
          <a:xfrm>
            <a:off x="227326" y="3170066"/>
            <a:ext cx="1752386" cy="720080"/>
          </a:xfrm>
          <a:prstGeom prst="roundRect">
            <a:avLst/>
          </a:prstGeom>
          <a:solidFill>
            <a:schemeClr val="bg1"/>
          </a:solidFill>
          <a:ln>
            <a:solidFill>
              <a:srgbClr val="808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Re-telling</a:t>
            </a:r>
            <a:endParaRPr kumimoji="0" lang="en-GB" sz="1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9" name="Rounded Rectangle 38"/>
          <p:cNvSpPr/>
          <p:nvPr/>
        </p:nvSpPr>
        <p:spPr>
          <a:xfrm>
            <a:off x="227326" y="4164856"/>
            <a:ext cx="1752386" cy="720080"/>
          </a:xfrm>
          <a:prstGeom prst="roundRect">
            <a:avLst/>
          </a:prstGeom>
          <a:solidFill>
            <a:schemeClr val="bg1"/>
          </a:solidFill>
          <a:ln>
            <a:solidFill>
              <a:srgbClr val="808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Describing</a:t>
            </a:r>
            <a:endParaRPr kumimoji="0" lang="en-GB" sz="1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40" name="Rounded Rectangle 39"/>
          <p:cNvSpPr/>
          <p:nvPr/>
        </p:nvSpPr>
        <p:spPr>
          <a:xfrm>
            <a:off x="227326" y="5085184"/>
            <a:ext cx="1752386" cy="720080"/>
          </a:xfrm>
          <a:prstGeom prst="roundRect">
            <a:avLst/>
          </a:prstGeom>
          <a:solidFill>
            <a:schemeClr val="bg1"/>
          </a:solidFill>
          <a:ln>
            <a:solidFill>
              <a:srgbClr val="808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Naming</a:t>
            </a:r>
            <a:endParaRPr kumimoji="0" lang="en-GB" sz="1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40224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214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366" t="12633"/>
          <a:stretch/>
        </p:blipFill>
        <p:spPr>
          <a:xfrm>
            <a:off x="0" y="0"/>
            <a:ext cx="8892480" cy="65253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04664"/>
            <a:ext cx="4766683" cy="1277322"/>
          </a:xfrm>
          <a:prstGeom prst="rect">
            <a:avLst/>
          </a:prstGeom>
        </p:spPr>
      </p:pic>
      <p:sp>
        <p:nvSpPr>
          <p:cNvPr id="4" name="TextBox 3"/>
          <p:cNvSpPr txBox="1"/>
          <p:nvPr/>
        </p:nvSpPr>
        <p:spPr>
          <a:xfrm>
            <a:off x="344913" y="2840162"/>
            <a:ext cx="7848872" cy="1938992"/>
          </a:xfrm>
          <a:prstGeom prst="rect">
            <a:avLst/>
          </a:prstGeom>
          <a:noFill/>
        </p:spPr>
        <p:txBody>
          <a:bodyPr wrap="square" rtlCol="0" anchor="ctr">
            <a:spAutoFit/>
          </a:bodyPr>
          <a:lstStyle/>
          <a:p>
            <a:pPr algn="ctr"/>
            <a:r>
              <a:rPr lang="en-GB" sz="4000" dirty="0">
                <a:solidFill>
                  <a:srgbClr val="B71F36"/>
                </a:solidFill>
                <a:latin typeface="Georgia" panose="02040502050405020303" pitchFamily="18" charset="0"/>
              </a:rPr>
              <a:t>Mathematics Mastery </a:t>
            </a:r>
            <a:r>
              <a:rPr lang="en-GB" sz="4000" dirty="0" smtClean="0">
                <a:solidFill>
                  <a:srgbClr val="B71F36"/>
                </a:solidFill>
                <a:latin typeface="Georgia" panose="02040502050405020303" pitchFamily="18" charset="0"/>
              </a:rPr>
              <a:t>Workshop</a:t>
            </a:r>
            <a:endParaRPr lang="en-GB" sz="4000" dirty="0">
              <a:solidFill>
                <a:srgbClr val="B71F36"/>
              </a:solidFill>
              <a:latin typeface="Georgia" panose="02040502050405020303" pitchFamily="18" charset="0"/>
            </a:endParaRPr>
          </a:p>
          <a:p>
            <a:pPr algn="ctr"/>
            <a:endParaRPr lang="en-GB" sz="4000" dirty="0">
              <a:solidFill>
                <a:srgbClr val="B71F36"/>
              </a:solidFill>
              <a:latin typeface="Georgia" panose="02040502050405020303" pitchFamily="18" charset="0"/>
            </a:endParaRPr>
          </a:p>
          <a:p>
            <a:pPr algn="ctr"/>
            <a:r>
              <a:rPr lang="en-GB" sz="4000" dirty="0">
                <a:solidFill>
                  <a:prstClr val="black"/>
                </a:solidFill>
                <a:latin typeface="Georgia" panose="02040502050405020303" pitchFamily="18" charset="0"/>
              </a:rPr>
              <a:t>Thursday </a:t>
            </a:r>
            <a:r>
              <a:rPr lang="en-GB" sz="4000" dirty="0" smtClean="0">
                <a:solidFill>
                  <a:prstClr val="black"/>
                </a:solidFill>
                <a:latin typeface="Georgia" panose="02040502050405020303" pitchFamily="18" charset="0"/>
              </a:rPr>
              <a:t>11</a:t>
            </a:r>
            <a:r>
              <a:rPr lang="en-GB" sz="4000" baseline="30000" dirty="0" smtClean="0">
                <a:solidFill>
                  <a:prstClr val="black"/>
                </a:solidFill>
                <a:latin typeface="Georgia" panose="02040502050405020303" pitchFamily="18" charset="0"/>
              </a:rPr>
              <a:t>th</a:t>
            </a:r>
            <a:r>
              <a:rPr lang="en-GB" sz="4000" dirty="0" smtClean="0">
                <a:solidFill>
                  <a:prstClr val="black"/>
                </a:solidFill>
                <a:latin typeface="Georgia" panose="02040502050405020303" pitchFamily="18" charset="0"/>
              </a:rPr>
              <a:t> October 2018</a:t>
            </a:r>
            <a:endParaRPr lang="en-GB" sz="4000" dirty="0">
              <a:solidFill>
                <a:prstClr val="black"/>
              </a:solidFill>
              <a:latin typeface="Georgia" panose="02040502050405020303" pitchFamily="18" charset="0"/>
            </a:endParaRPr>
          </a:p>
        </p:txBody>
      </p:sp>
    </p:spTree>
    <p:extLst>
      <p:ext uri="{BB962C8B-B14F-4D97-AF65-F5344CB8AC3E}">
        <p14:creationId xmlns:p14="http://schemas.microsoft.com/office/powerpoint/2010/main" val="1607448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Conceptual understanding</a:t>
            </a:r>
          </a:p>
        </p:txBody>
      </p:sp>
      <p:pic>
        <p:nvPicPr>
          <p:cNvPr id="8" name="Content Placeholder 7"/>
          <p:cNvPicPr>
            <a:picLocks noGrp="1" noChangeAspect="1"/>
          </p:cNvPicPr>
          <p:nvPr>
            <p:ph idx="1"/>
          </p:nvPr>
        </p:nvPicPr>
        <p:blipFill>
          <a:blip r:embed="rId3"/>
          <a:stretch>
            <a:fillRect/>
          </a:stretch>
        </p:blipFill>
        <p:spPr>
          <a:xfrm>
            <a:off x="462856" y="1844824"/>
            <a:ext cx="4846577" cy="4134300"/>
          </a:xfrm>
          <a:prstGeom prst="rect">
            <a:avLst/>
          </a:prstGeom>
        </p:spPr>
      </p:pic>
      <p:sp>
        <p:nvSpPr>
          <p:cNvPr id="7" name="Rectangle 6"/>
          <p:cNvSpPr/>
          <p:nvPr/>
        </p:nvSpPr>
        <p:spPr>
          <a:xfrm>
            <a:off x="4572000" y="1482650"/>
            <a:ext cx="4088593" cy="2861361"/>
          </a:xfrm>
          <a:prstGeom prst="rect">
            <a:avLst/>
          </a:prstGeom>
          <a:solidFill>
            <a:srgbClr val="1F497D">
              <a:lumMod val="20000"/>
              <a:lumOff val="8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Georgia" panose="02040502050405020303" pitchFamily="18" charset="0"/>
                <a:ea typeface="+mn-ea"/>
                <a:cs typeface="+mn-cs"/>
              </a:rPr>
              <a:t>Conceptual understanding</a:t>
            </a:r>
            <a:endParaRPr kumimoji="0" lang="en-GB" sz="2000" b="0"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Georgia" panose="02040502050405020303" pitchFamily="18" charset="0"/>
                <a:ea typeface="+mn-ea"/>
                <a:cs typeface="+mn-cs"/>
              </a:rPr>
              <a:t>Pupils deepen their understanding by representing concepts using objects and pictures and, more abstractly, with words and symbols. They make connections between different representations and consider what different representations stress and ignore.</a:t>
            </a:r>
          </a:p>
        </p:txBody>
      </p:sp>
    </p:spTree>
    <p:extLst>
      <p:ext uri="{BB962C8B-B14F-4D97-AF65-F5344CB8AC3E}">
        <p14:creationId xmlns:p14="http://schemas.microsoft.com/office/powerpoint/2010/main" val="263288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4863"/>
            <a:ext cx="8229600" cy="3168353"/>
          </a:xfrm>
        </p:spPr>
        <p:txBody>
          <a:bodyPr/>
          <a:lstStyle/>
          <a:p>
            <a:pPr marL="0" indent="0" algn="ctr">
              <a:buNone/>
            </a:pPr>
            <a:r>
              <a:rPr lang="en-GB" sz="9600">
                <a:latin typeface="Georgia" panose="02040502050405020303" pitchFamily="18" charset="0"/>
              </a:rPr>
              <a:t>14</a:t>
            </a:r>
          </a:p>
        </p:txBody>
      </p:sp>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Activity</a:t>
            </a:r>
          </a:p>
        </p:txBody>
      </p:sp>
    </p:spTree>
    <p:extLst>
      <p:ext uri="{BB962C8B-B14F-4D97-AF65-F5344CB8AC3E}">
        <p14:creationId xmlns:p14="http://schemas.microsoft.com/office/powerpoint/2010/main" val="3371211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3964" y="1094596"/>
            <a:ext cx="1494863" cy="1584177"/>
          </a:xfrm>
        </p:spPr>
        <p:txBody>
          <a:bodyPr/>
          <a:lstStyle/>
          <a:p>
            <a:pPr marL="0" indent="0" algn="ctr">
              <a:buNone/>
            </a:pPr>
            <a:r>
              <a:rPr lang="en-GB" sz="9600">
                <a:latin typeface="Georgia" panose="02040502050405020303" pitchFamily="18" charset="0"/>
              </a:rPr>
              <a:t>14</a:t>
            </a:r>
          </a:p>
        </p:txBody>
      </p:sp>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Abstract representations</a:t>
            </a:r>
          </a:p>
        </p:txBody>
      </p:sp>
      <p:sp>
        <p:nvSpPr>
          <p:cNvPr id="8" name="Content Placeholder 2"/>
          <p:cNvSpPr txBox="1">
            <a:spLocks/>
          </p:cNvSpPr>
          <p:nvPr/>
        </p:nvSpPr>
        <p:spPr>
          <a:xfrm>
            <a:off x="122124" y="4152907"/>
            <a:ext cx="7679456" cy="20162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Symbolic stage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Numbers, letters and symbols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Most formal stage of mathematical understanding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Efficient way of representing the maths</a:t>
            </a:r>
          </a:p>
        </p:txBody>
      </p:sp>
      <p:sp>
        <p:nvSpPr>
          <p:cNvPr id="4" name="Oval Callout 3"/>
          <p:cNvSpPr/>
          <p:nvPr/>
        </p:nvSpPr>
        <p:spPr>
          <a:xfrm>
            <a:off x="5893544" y="1530515"/>
            <a:ext cx="2766391" cy="949538"/>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Four more than ten</a:t>
            </a:r>
          </a:p>
        </p:txBody>
      </p:sp>
      <p:sp>
        <p:nvSpPr>
          <p:cNvPr id="7" name="Content Placeholder 2"/>
          <p:cNvSpPr txBox="1">
            <a:spLocks/>
          </p:cNvSpPr>
          <p:nvPr/>
        </p:nvSpPr>
        <p:spPr>
          <a:xfrm>
            <a:off x="0" y="2483092"/>
            <a:ext cx="2854631" cy="12432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66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XIV</a:t>
            </a:r>
          </a:p>
        </p:txBody>
      </p:sp>
      <p:sp>
        <p:nvSpPr>
          <p:cNvPr id="9" name="Oval Callout 8"/>
          <p:cNvSpPr/>
          <p:nvPr/>
        </p:nvSpPr>
        <p:spPr>
          <a:xfrm>
            <a:off x="480418" y="1572086"/>
            <a:ext cx="2286951" cy="688236"/>
          </a:xfrm>
          <a:prstGeom prst="wedgeEllipseCallout">
            <a:avLst>
              <a:gd name="adj1" fmla="val 57468"/>
              <a:gd name="adj2" fmla="val 6803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fourteen</a:t>
            </a:r>
          </a:p>
        </p:txBody>
      </p:sp>
      <p:grpSp>
        <p:nvGrpSpPr>
          <p:cNvPr id="13" name="Group 12"/>
          <p:cNvGrpSpPr/>
          <p:nvPr/>
        </p:nvGrpSpPr>
        <p:grpSpPr>
          <a:xfrm>
            <a:off x="2555776" y="2864025"/>
            <a:ext cx="3788038" cy="1164244"/>
            <a:chOff x="2869489" y="2864025"/>
            <a:chExt cx="3788038" cy="1164244"/>
          </a:xfrm>
        </p:grpSpPr>
        <p:pic>
          <p:nvPicPr>
            <p:cNvPr id="2" name="Picture 1"/>
            <p:cNvPicPr>
              <a:picLocks noChangeAspect="1"/>
            </p:cNvPicPr>
            <p:nvPr/>
          </p:nvPicPr>
          <p:blipFill>
            <a:blip r:embed="rId3"/>
            <a:stretch>
              <a:fillRect/>
            </a:stretch>
          </p:blipFill>
          <p:spPr>
            <a:xfrm>
              <a:off x="3142480" y="2974318"/>
              <a:ext cx="3277965" cy="1053951"/>
            </a:xfrm>
            <a:prstGeom prst="rect">
              <a:avLst/>
            </a:prstGeom>
          </p:spPr>
        </p:pic>
        <p:sp>
          <p:nvSpPr>
            <p:cNvPr id="10" name="Oval Callout 9"/>
            <p:cNvSpPr/>
            <p:nvPr/>
          </p:nvSpPr>
          <p:spPr>
            <a:xfrm>
              <a:off x="2869489" y="2864025"/>
              <a:ext cx="3788038" cy="848221"/>
            </a:xfrm>
            <a:prstGeom prst="wedgeEllipseCallout">
              <a:avLst>
                <a:gd name="adj1" fmla="val 57468"/>
                <a:gd name="adj2" fmla="val 6803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grpSp>
      <p:sp>
        <p:nvSpPr>
          <p:cNvPr id="12" name="Content Placeholder 2"/>
          <p:cNvSpPr txBox="1">
            <a:spLocks/>
          </p:cNvSpPr>
          <p:nvPr/>
        </p:nvSpPr>
        <p:spPr>
          <a:xfrm>
            <a:off x="6468153" y="4152907"/>
            <a:ext cx="2854631" cy="10717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10 + 4</a:t>
            </a:r>
          </a:p>
        </p:txBody>
      </p:sp>
      <p:grpSp>
        <p:nvGrpSpPr>
          <p:cNvPr id="15" name="Group 14"/>
          <p:cNvGrpSpPr/>
          <p:nvPr/>
        </p:nvGrpSpPr>
        <p:grpSpPr>
          <a:xfrm>
            <a:off x="6970082" y="2796190"/>
            <a:ext cx="1828572" cy="1314102"/>
            <a:chOff x="7351940" y="3146943"/>
            <a:chExt cx="1828572" cy="1314102"/>
          </a:xfrm>
        </p:grpSpPr>
        <p:pic>
          <p:nvPicPr>
            <p:cNvPr id="11" name="Picture 10"/>
            <p:cNvPicPr>
              <a:picLocks noChangeAspect="1"/>
            </p:cNvPicPr>
            <p:nvPr/>
          </p:nvPicPr>
          <p:blipFill>
            <a:blip r:embed="rId4"/>
            <a:stretch>
              <a:fillRect/>
            </a:stretch>
          </p:blipFill>
          <p:spPr>
            <a:xfrm>
              <a:off x="7351940" y="3152821"/>
              <a:ext cx="1662997" cy="1308224"/>
            </a:xfrm>
            <a:prstGeom prst="rect">
              <a:avLst/>
            </a:prstGeom>
          </p:spPr>
        </p:pic>
        <p:sp>
          <p:nvSpPr>
            <p:cNvPr id="14" name="Oval Callout 13"/>
            <p:cNvSpPr/>
            <p:nvPr/>
          </p:nvSpPr>
          <p:spPr>
            <a:xfrm>
              <a:off x="7374142" y="3146943"/>
              <a:ext cx="1806370" cy="930129"/>
            </a:xfrm>
            <a:prstGeom prst="wedgeEllipseCallout">
              <a:avLst>
                <a:gd name="adj1" fmla="val -62595"/>
                <a:gd name="adj2" fmla="val -4072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grpSp>
      <p:sp>
        <p:nvSpPr>
          <p:cNvPr id="19" name="Oval Callout 18"/>
          <p:cNvSpPr/>
          <p:nvPr/>
        </p:nvSpPr>
        <p:spPr>
          <a:xfrm>
            <a:off x="6815517" y="4219109"/>
            <a:ext cx="2220979" cy="866075"/>
          </a:xfrm>
          <a:prstGeom prst="wedgeEllipseCallout">
            <a:avLst>
              <a:gd name="adj1" fmla="val -67150"/>
              <a:gd name="adj2" fmla="val 531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20" name="Oval Callout 19"/>
          <p:cNvSpPr/>
          <p:nvPr/>
        </p:nvSpPr>
        <p:spPr>
          <a:xfrm>
            <a:off x="294654" y="2564904"/>
            <a:ext cx="2220979" cy="979063"/>
          </a:xfrm>
          <a:prstGeom prst="wedgeEllipseCallout">
            <a:avLst>
              <a:gd name="adj1" fmla="val 64083"/>
              <a:gd name="adj2" fmla="val -386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43005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animBg="1"/>
      <p:bldP spid="12" grpId="0"/>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Concrete representations</a:t>
            </a:r>
          </a:p>
        </p:txBody>
      </p:sp>
      <p:pic>
        <p:nvPicPr>
          <p:cNvPr id="21" name="Picture 2" descr="C:\Users\Liane.Tylee\AppData\Local\Microsoft\Windows\Temporary Internet Files\Content.Outlook\5CNZ8ZV1\photo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5765" y="3922851"/>
            <a:ext cx="1437624" cy="19168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Liane.Tylee\AppData\Local\Microsoft\Windows\Temporary Internet Files\Content.Outlook\5CNZ8ZV1\photo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278" y="1540504"/>
            <a:ext cx="1636958" cy="21826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Liane.Tylee\AppData\Local\Microsoft\Windows\Temporary Internet Files\Content.Outlook\5CNZ8ZV1\photo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2581272"/>
            <a:ext cx="1454218" cy="19389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Liane.Tylee\AppData\Local\Microsoft\Windows\Temporary Internet Files\Content.Outlook\5CNZ8ZV1\photo (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71" y="3922851"/>
            <a:ext cx="1464572" cy="1952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Liane.Tylee\AppData\Local\Microsoft\Windows\Temporary Internet Files\Content.Outlook\5CNZ8ZV1\photo (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150356" y="2592680"/>
            <a:ext cx="1524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Liane.Tylee\AppData\Local\Microsoft\Windows\Temporary Internet Files\Content.Outlook\5CNZ8ZV1\photo (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2607037" y="2079054"/>
            <a:ext cx="1311108" cy="17481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9"/>
          <a:stretch>
            <a:fillRect/>
          </a:stretch>
        </p:blipFill>
        <p:spPr>
          <a:xfrm>
            <a:off x="5622896" y="1494954"/>
            <a:ext cx="2546919" cy="798287"/>
          </a:xfrm>
          <a:prstGeom prst="rect">
            <a:avLst/>
          </a:prstGeom>
        </p:spPr>
      </p:pic>
      <p:pic>
        <p:nvPicPr>
          <p:cNvPr id="28" name="Picture 27"/>
          <p:cNvPicPr>
            <a:picLocks noChangeAspect="1"/>
          </p:cNvPicPr>
          <p:nvPr/>
        </p:nvPicPr>
        <p:blipFill>
          <a:blip r:embed="rId10"/>
          <a:stretch>
            <a:fillRect/>
          </a:stretch>
        </p:blipFill>
        <p:spPr>
          <a:xfrm rot="16200000">
            <a:off x="4126757" y="4358644"/>
            <a:ext cx="1878006" cy="2686666"/>
          </a:xfrm>
          <a:prstGeom prst="rect">
            <a:avLst/>
          </a:prstGeom>
        </p:spPr>
      </p:pic>
      <p:pic>
        <p:nvPicPr>
          <p:cNvPr id="29" name="Picture 28"/>
          <p:cNvPicPr>
            <a:picLocks noChangeAspect="1"/>
          </p:cNvPicPr>
          <p:nvPr/>
        </p:nvPicPr>
        <p:blipFill>
          <a:blip r:embed="rId11"/>
          <a:stretch>
            <a:fillRect/>
          </a:stretch>
        </p:blipFill>
        <p:spPr>
          <a:xfrm rot="16200000">
            <a:off x="6964483" y="4662632"/>
            <a:ext cx="1785988" cy="2078691"/>
          </a:xfrm>
          <a:prstGeom prst="rect">
            <a:avLst/>
          </a:prstGeom>
        </p:spPr>
      </p:pic>
    </p:spTree>
    <p:extLst>
      <p:ext uri="{BB962C8B-B14F-4D97-AF65-F5344CB8AC3E}">
        <p14:creationId xmlns:p14="http://schemas.microsoft.com/office/powerpoint/2010/main" val="203102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flipH="1">
            <a:off x="2081826" y="2636912"/>
            <a:ext cx="1986118" cy="1660941"/>
            <a:chOff x="1600477" y="3043987"/>
            <a:chExt cx="2115847" cy="1644882"/>
          </a:xfrm>
        </p:grpSpPr>
        <p:pic>
          <p:nvPicPr>
            <p:cNvPr id="2" name="Picture 1"/>
            <p:cNvPicPr>
              <a:picLocks noChangeAspect="1"/>
            </p:cNvPicPr>
            <p:nvPr/>
          </p:nvPicPr>
          <p:blipFill>
            <a:blip r:embed="rId3"/>
            <a:stretch>
              <a:fillRect/>
            </a:stretch>
          </p:blipFill>
          <p:spPr>
            <a:xfrm>
              <a:off x="1600477" y="3043987"/>
              <a:ext cx="1321298" cy="1644882"/>
            </a:xfrm>
            <a:prstGeom prst="rect">
              <a:avLst/>
            </a:prstGeom>
          </p:spPr>
        </p:pic>
        <p:pic>
          <p:nvPicPr>
            <p:cNvPr id="3" name="Picture 2"/>
            <p:cNvPicPr>
              <a:picLocks noChangeAspect="1"/>
            </p:cNvPicPr>
            <p:nvPr/>
          </p:nvPicPr>
          <p:blipFill>
            <a:blip r:embed="rId4"/>
            <a:stretch>
              <a:fillRect/>
            </a:stretch>
          </p:blipFill>
          <p:spPr>
            <a:xfrm>
              <a:off x="2830668" y="3403890"/>
              <a:ext cx="885656" cy="1054826"/>
            </a:xfrm>
            <a:prstGeom prst="rect">
              <a:avLst/>
            </a:prstGeom>
          </p:spPr>
        </p:pic>
      </p:grpSp>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Pictorial representations</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519760" y="1459948"/>
            <a:ext cx="2319093" cy="1251025"/>
          </a:xfrm>
          <a:prstGeom prst="rect">
            <a:avLst/>
          </a:prstGeom>
        </p:spPr>
      </p:pic>
      <p:grpSp>
        <p:nvGrpSpPr>
          <p:cNvPr id="4" name="Group 3"/>
          <p:cNvGrpSpPr/>
          <p:nvPr/>
        </p:nvGrpSpPr>
        <p:grpSpPr>
          <a:xfrm>
            <a:off x="6682967" y="4770952"/>
            <a:ext cx="2316368" cy="771217"/>
            <a:chOff x="2699792" y="5147773"/>
            <a:chExt cx="2316368" cy="771217"/>
          </a:xfrm>
        </p:grpSpPr>
        <p:sp>
          <p:nvSpPr>
            <p:cNvPr id="11" name="Curved Down Arrow 10"/>
            <p:cNvSpPr/>
            <p:nvPr/>
          </p:nvSpPr>
          <p:spPr>
            <a:xfrm>
              <a:off x="3574103" y="5147773"/>
              <a:ext cx="1301316" cy="4320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cxnSp>
          <p:nvCxnSpPr>
            <p:cNvPr id="12" name="Straight Connector 11"/>
            <p:cNvCxnSpPr/>
            <p:nvPr/>
          </p:nvCxnSpPr>
          <p:spPr>
            <a:xfrm>
              <a:off x="2699792" y="5579821"/>
              <a:ext cx="231636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urved Down Arrow 12"/>
            <p:cNvSpPr/>
            <p:nvPr/>
          </p:nvSpPr>
          <p:spPr>
            <a:xfrm>
              <a:off x="3021866" y="5147773"/>
              <a:ext cx="720080" cy="4320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4" name="TextBox 13"/>
            <p:cNvSpPr txBox="1"/>
            <p:nvPr/>
          </p:nvSpPr>
          <p:spPr>
            <a:xfrm>
              <a:off x="2913263" y="5531983"/>
              <a:ext cx="3240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8</a:t>
              </a:r>
            </a:p>
          </p:txBody>
        </p:sp>
        <p:sp>
          <p:nvSpPr>
            <p:cNvPr id="15" name="TextBox 14"/>
            <p:cNvSpPr txBox="1"/>
            <p:nvPr/>
          </p:nvSpPr>
          <p:spPr>
            <a:xfrm>
              <a:off x="3406138" y="5549224"/>
              <a:ext cx="482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10</a:t>
              </a:r>
            </a:p>
          </p:txBody>
        </p:sp>
        <p:sp>
          <p:nvSpPr>
            <p:cNvPr id="16" name="TextBox 15"/>
            <p:cNvSpPr txBox="1"/>
            <p:nvPr/>
          </p:nvSpPr>
          <p:spPr>
            <a:xfrm>
              <a:off x="4534034" y="5549658"/>
              <a:ext cx="482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14</a:t>
              </a:r>
            </a:p>
          </p:txBody>
        </p:sp>
        <p:sp>
          <p:nvSpPr>
            <p:cNvPr id="17" name="TextBox 16"/>
            <p:cNvSpPr txBox="1"/>
            <p:nvPr/>
          </p:nvSpPr>
          <p:spPr>
            <a:xfrm>
              <a:off x="3140843" y="5155973"/>
              <a:ext cx="482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+2</a:t>
              </a:r>
            </a:p>
          </p:txBody>
        </p:sp>
        <p:sp>
          <p:nvSpPr>
            <p:cNvPr id="18" name="TextBox 17"/>
            <p:cNvSpPr txBox="1"/>
            <p:nvPr/>
          </p:nvSpPr>
          <p:spPr>
            <a:xfrm>
              <a:off x="3961866" y="5160401"/>
              <a:ext cx="482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+4</a:t>
              </a:r>
            </a:p>
          </p:txBody>
        </p:sp>
      </p:gr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251045" y="1597064"/>
            <a:ext cx="873491" cy="1979127"/>
          </a:xfrm>
          <a:prstGeom prst="rect">
            <a:avLst/>
          </a:prstGeom>
        </p:spPr>
      </p:pic>
      <p:sp>
        <p:nvSpPr>
          <p:cNvPr id="21" name="Text Placeholder 4"/>
          <p:cNvSpPr txBox="1">
            <a:spLocks/>
          </p:cNvSpPr>
          <p:nvPr/>
        </p:nvSpPr>
        <p:spPr>
          <a:xfrm>
            <a:off x="4251300" y="1380928"/>
            <a:ext cx="4522564" cy="32002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Images of actual concrete manipulatives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Tallies, dots, circles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Drawing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Jottings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Bar models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Number lines (mixture of pictorial and abstract)</a:t>
            </a:r>
          </a:p>
        </p:txBody>
      </p:sp>
      <p:grpSp>
        <p:nvGrpSpPr>
          <p:cNvPr id="20" name="Group 19"/>
          <p:cNvGrpSpPr/>
          <p:nvPr/>
        </p:nvGrpSpPr>
        <p:grpSpPr>
          <a:xfrm>
            <a:off x="2584911" y="5301616"/>
            <a:ext cx="5800725" cy="1368151"/>
            <a:chOff x="1460853" y="5301209"/>
            <a:chExt cx="5800725" cy="1368151"/>
          </a:xfrm>
        </p:grpSpPr>
        <p:pic>
          <p:nvPicPr>
            <p:cNvPr id="7" name="Picture 6"/>
            <p:cNvPicPr>
              <a:picLocks noChangeAspect="1"/>
            </p:cNvPicPr>
            <p:nvPr/>
          </p:nvPicPr>
          <p:blipFill>
            <a:blip r:embed="rId9"/>
            <a:stretch>
              <a:fillRect/>
            </a:stretch>
          </p:blipFill>
          <p:spPr>
            <a:xfrm rot="16200000">
              <a:off x="4084991" y="3490531"/>
              <a:ext cx="552450" cy="5800725"/>
            </a:xfrm>
            <a:prstGeom prst="rect">
              <a:avLst/>
            </a:prstGeom>
          </p:spPr>
        </p:pic>
        <p:sp>
          <p:nvSpPr>
            <p:cNvPr id="8" name="Oval 7"/>
            <p:cNvSpPr/>
            <p:nvPr/>
          </p:nvSpPr>
          <p:spPr>
            <a:xfrm>
              <a:off x="5308122" y="6345360"/>
              <a:ext cx="324000" cy="324000"/>
            </a:xfrm>
            <a:prstGeom prst="ellipse">
              <a:avLst/>
            </a:prstGeom>
            <a:noFill/>
            <a:ln w="28575">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0" name="Down Arrow 9"/>
            <p:cNvSpPr/>
            <p:nvPr/>
          </p:nvSpPr>
          <p:spPr>
            <a:xfrm>
              <a:off x="5327792" y="5301209"/>
              <a:ext cx="252320" cy="841850"/>
            </a:xfrm>
            <a:prstGeom prst="downArrow">
              <a:avLst/>
            </a:prstGeom>
            <a:solidFill>
              <a:srgbClr val="D12149"/>
            </a:solidFill>
            <a:ln>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grpSp>
      <p:grpSp>
        <p:nvGrpSpPr>
          <p:cNvPr id="38" name="Group 37"/>
          <p:cNvGrpSpPr/>
          <p:nvPr/>
        </p:nvGrpSpPr>
        <p:grpSpPr>
          <a:xfrm>
            <a:off x="128187" y="4005064"/>
            <a:ext cx="2138975" cy="1993352"/>
            <a:chOff x="81909" y="4686116"/>
            <a:chExt cx="2138975" cy="1993352"/>
          </a:xfrm>
        </p:grpSpPr>
        <p:pic>
          <p:nvPicPr>
            <p:cNvPr id="23" name="Picture 22"/>
            <p:cNvPicPr>
              <a:picLocks noChangeAspect="1"/>
            </p:cNvPicPr>
            <p:nvPr/>
          </p:nvPicPr>
          <p:blipFill>
            <a:blip r:embed="rId10"/>
            <a:stretch>
              <a:fillRect/>
            </a:stretch>
          </p:blipFill>
          <p:spPr>
            <a:xfrm>
              <a:off x="81909" y="5653373"/>
              <a:ext cx="2138975" cy="1026095"/>
            </a:xfrm>
            <a:prstGeom prst="rect">
              <a:avLst/>
            </a:prstGeom>
          </p:spPr>
        </p:pic>
        <p:pic>
          <p:nvPicPr>
            <p:cNvPr id="24" name="Picture 23"/>
            <p:cNvPicPr>
              <a:picLocks noChangeAspect="1"/>
            </p:cNvPicPr>
            <p:nvPr/>
          </p:nvPicPr>
          <p:blipFill>
            <a:blip r:embed="rId11"/>
            <a:stretch>
              <a:fillRect/>
            </a:stretch>
          </p:blipFill>
          <p:spPr>
            <a:xfrm>
              <a:off x="83367" y="4686116"/>
              <a:ext cx="2093905" cy="998788"/>
            </a:xfrm>
            <a:prstGeom prst="rect">
              <a:avLst/>
            </a:prstGeom>
          </p:spPr>
        </p:pic>
      </p:grpSp>
      <p:grpSp>
        <p:nvGrpSpPr>
          <p:cNvPr id="39" name="Group 38"/>
          <p:cNvGrpSpPr/>
          <p:nvPr/>
        </p:nvGrpSpPr>
        <p:grpSpPr>
          <a:xfrm>
            <a:off x="2661634" y="4972220"/>
            <a:ext cx="2017737" cy="635875"/>
            <a:chOff x="2661634" y="4972220"/>
            <a:chExt cx="2017737" cy="635875"/>
          </a:xfrm>
        </p:grpSpPr>
        <p:sp>
          <p:nvSpPr>
            <p:cNvPr id="25" name="Rectangle 24"/>
            <p:cNvSpPr/>
            <p:nvPr/>
          </p:nvSpPr>
          <p:spPr>
            <a:xfrm>
              <a:off x="2661634" y="4972220"/>
              <a:ext cx="2016000" cy="298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14</a:t>
              </a:r>
            </a:p>
          </p:txBody>
        </p:sp>
        <p:sp>
          <p:nvSpPr>
            <p:cNvPr id="33" name="Rectangle 32"/>
            <p:cNvSpPr/>
            <p:nvPr/>
          </p:nvSpPr>
          <p:spPr>
            <a:xfrm>
              <a:off x="2661634" y="5308894"/>
              <a:ext cx="1692000" cy="298799"/>
            </a:xfrm>
            <a:prstGeom prst="rect">
              <a:avLst/>
            </a:prstGeom>
            <a:solidFill>
              <a:srgbClr val="D121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11</a:t>
              </a:r>
            </a:p>
          </p:txBody>
        </p:sp>
        <p:sp>
          <p:nvSpPr>
            <p:cNvPr id="34" name="Rectangle 33"/>
            <p:cNvSpPr/>
            <p:nvPr/>
          </p:nvSpPr>
          <p:spPr>
            <a:xfrm>
              <a:off x="4355371" y="5309296"/>
              <a:ext cx="324000" cy="29879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3</a:t>
              </a:r>
            </a:p>
          </p:txBody>
        </p:sp>
      </p:grpSp>
      <p:grpSp>
        <p:nvGrpSpPr>
          <p:cNvPr id="37" name="Group 36"/>
          <p:cNvGrpSpPr/>
          <p:nvPr/>
        </p:nvGrpSpPr>
        <p:grpSpPr>
          <a:xfrm>
            <a:off x="7748364" y="2305286"/>
            <a:ext cx="1320082" cy="1339738"/>
            <a:chOff x="7748364" y="2305286"/>
            <a:chExt cx="1320082" cy="1339738"/>
          </a:xfrm>
        </p:grpSpPr>
        <p:pic>
          <p:nvPicPr>
            <p:cNvPr id="35" name="Picture 34"/>
            <p:cNvPicPr>
              <a:picLocks noChangeAspect="1"/>
            </p:cNvPicPr>
            <p:nvPr/>
          </p:nvPicPr>
          <p:blipFill rotWithShape="1">
            <a:blip r:embed="rId12">
              <a:lum bright="20000" contrast="20000"/>
            </a:blip>
            <a:srcRect b="40635"/>
            <a:stretch/>
          </p:blipFill>
          <p:spPr>
            <a:xfrm>
              <a:off x="7748364" y="2305286"/>
              <a:ext cx="1320082" cy="1270905"/>
            </a:xfrm>
            <a:prstGeom prst="rect">
              <a:avLst/>
            </a:prstGeom>
          </p:spPr>
        </p:pic>
        <p:sp>
          <p:nvSpPr>
            <p:cNvPr id="36" name="Rectangle 35"/>
            <p:cNvSpPr/>
            <p:nvPr/>
          </p:nvSpPr>
          <p:spPr>
            <a:xfrm>
              <a:off x="8408405" y="3266327"/>
              <a:ext cx="660041" cy="378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grpSp>
    </p:spTree>
    <p:extLst>
      <p:ext uri="{BB962C8B-B14F-4D97-AF65-F5344CB8AC3E}">
        <p14:creationId xmlns:p14="http://schemas.microsoft.com/office/powerpoint/2010/main" val="23586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Multiple representations</a:t>
            </a:r>
          </a:p>
        </p:txBody>
      </p:sp>
      <p:graphicFrame>
        <p:nvGraphicFramePr>
          <p:cNvPr id="7" name="Diagram 6"/>
          <p:cNvGraphicFramePr/>
          <p:nvPr>
            <p:extLst/>
          </p:nvPr>
        </p:nvGraphicFramePr>
        <p:xfrm>
          <a:off x="1259632" y="1481197"/>
          <a:ext cx="6624736" cy="4634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3275856" y="3772490"/>
            <a:ext cx="25202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Georgia" panose="02040502050405020303" pitchFamily="18" charset="0"/>
                <a:ea typeface="+mn-ea"/>
                <a:cs typeface="+mn-cs"/>
              </a:rPr>
              <a:t>Demonstrating depth</a:t>
            </a:r>
          </a:p>
        </p:txBody>
      </p:sp>
      <p:sp>
        <p:nvSpPr>
          <p:cNvPr id="11" name="TextBox 10"/>
          <p:cNvSpPr txBox="1"/>
          <p:nvPr/>
        </p:nvSpPr>
        <p:spPr>
          <a:xfrm>
            <a:off x="8172400" y="4968433"/>
            <a:ext cx="9715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23</a:t>
            </a:r>
            <a:endParaRPr kumimoji="0" lang="en-GB"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 name="Oval Callout 1"/>
          <p:cNvSpPr/>
          <p:nvPr/>
        </p:nvSpPr>
        <p:spPr>
          <a:xfrm>
            <a:off x="5796136" y="4186410"/>
            <a:ext cx="3171594" cy="682750"/>
          </a:xfrm>
          <a:prstGeom prst="wedgeEllipseCallout">
            <a:avLst>
              <a:gd name="adj1" fmla="val 36618"/>
              <a:gd name="adj2" fmla="val 879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t>
            </a:r>
            <a:r>
              <a:rPr kumimoji="0" lang="en-GB" sz="28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twɛnti</a:t>
            </a:r>
            <a:r>
              <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l-GR"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ˈθ</a:t>
            </a:r>
            <a:r>
              <a:rPr kumimoji="0" lang="en-GB" sz="28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ri</a:t>
            </a:r>
            <a:r>
              <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t>
            </a:r>
          </a:p>
        </p:txBody>
      </p:sp>
      <p:sp>
        <p:nvSpPr>
          <p:cNvPr id="3" name="TextBox 2"/>
          <p:cNvSpPr txBox="1"/>
          <p:nvPr/>
        </p:nvSpPr>
        <p:spPr>
          <a:xfrm>
            <a:off x="7716331" y="5779409"/>
            <a:ext cx="14403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twenty three</a:t>
            </a:r>
          </a:p>
        </p:txBody>
      </p:sp>
      <p:pic>
        <p:nvPicPr>
          <p:cNvPr id="1026" name="Picture 2" descr="https://nzmaths.co.nz/sites/default/files/images/ResourceC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3595" y="1520864"/>
            <a:ext cx="1550753" cy="9578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253518" y="1601063"/>
            <a:ext cx="674217" cy="1490145"/>
            <a:chOff x="6333615" y="1429325"/>
            <a:chExt cx="674217" cy="1490145"/>
          </a:xfrm>
        </p:grpSpPr>
        <p:grpSp>
          <p:nvGrpSpPr>
            <p:cNvPr id="4" name="Group 3"/>
            <p:cNvGrpSpPr/>
            <p:nvPr/>
          </p:nvGrpSpPr>
          <p:grpSpPr>
            <a:xfrm rot="16200000">
              <a:off x="5715778" y="2047162"/>
              <a:ext cx="1490145" cy="254472"/>
              <a:chOff x="1588" y="-1588"/>
              <a:chExt cx="2119312" cy="344488"/>
            </a:xfrm>
          </p:grpSpPr>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588" y="-1588"/>
                <a:ext cx="35718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98438" y="-1588"/>
                <a:ext cx="35718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39370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59055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784225"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981075"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176338"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373188"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56845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76530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25" name="Group 24"/>
            <p:cNvGrpSpPr/>
            <p:nvPr/>
          </p:nvGrpSpPr>
          <p:grpSpPr>
            <a:xfrm rot="16200000">
              <a:off x="5921003" y="2047162"/>
              <a:ext cx="1490145" cy="254472"/>
              <a:chOff x="1588" y="-1588"/>
              <a:chExt cx="2119312" cy="344488"/>
            </a:xfrm>
          </p:grpSpPr>
          <p:pic>
            <p:nvPicPr>
              <p:cNvPr id="2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588" y="-1588"/>
                <a:ext cx="35718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98438" y="-1588"/>
                <a:ext cx="35718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8"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39370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59055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784225"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981075"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176338"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3"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373188"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4"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56845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5"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600000">
                <a:off x="1765300" y="-1588"/>
                <a:ext cx="3556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8" name="Group 7"/>
            <p:cNvGrpSpPr/>
            <p:nvPr/>
          </p:nvGrpSpPr>
          <p:grpSpPr>
            <a:xfrm rot="16200000">
              <a:off x="6582806" y="2139458"/>
              <a:ext cx="609422" cy="240630"/>
              <a:chOff x="0" y="0"/>
              <a:chExt cx="923925" cy="342900"/>
            </a:xfrm>
          </p:grpSpPr>
          <p:pic>
            <p:nvPicPr>
              <p:cNvPr id="1037"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600000">
                <a:off x="0" y="0"/>
                <a:ext cx="3556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8"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600000">
                <a:off x="284163" y="0"/>
                <a:ext cx="3556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9"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600000">
                <a:off x="568325" y="0"/>
                <a:ext cx="3556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grpSp>
        <p:nvGrpSpPr>
          <p:cNvPr id="18" name="Group 17"/>
          <p:cNvGrpSpPr/>
          <p:nvPr/>
        </p:nvGrpSpPr>
        <p:grpSpPr>
          <a:xfrm>
            <a:off x="2300864" y="2246000"/>
            <a:ext cx="679325" cy="1390634"/>
            <a:chOff x="5909235" y="1583602"/>
            <a:chExt cx="679325" cy="1390634"/>
          </a:xfrm>
        </p:grpSpPr>
        <p:pic>
          <p:nvPicPr>
            <p:cNvPr id="16" name="Picture 15"/>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5399715" y="2167984"/>
              <a:ext cx="1315772" cy="296732"/>
            </a:xfrm>
            <a:prstGeom prst="rect">
              <a:avLst/>
            </a:prstGeom>
          </p:spPr>
        </p:pic>
        <p:pic>
          <p:nvPicPr>
            <p:cNvPr id="54" name="Picture 53"/>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5583465" y="2093122"/>
              <a:ext cx="1315772" cy="296732"/>
            </a:xfrm>
            <a:prstGeom prst="rect">
              <a:avLst/>
            </a:prstGeom>
          </p:spPr>
        </p:pic>
        <p:pic>
          <p:nvPicPr>
            <p:cNvPr id="17" name="Picture 16"/>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64032" y="1869640"/>
              <a:ext cx="261867" cy="258552"/>
            </a:xfrm>
            <a:prstGeom prst="rect">
              <a:avLst/>
            </a:prstGeom>
          </p:spPr>
        </p:pic>
        <p:pic>
          <p:nvPicPr>
            <p:cNvPr id="56" name="Picture 55"/>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97717" y="2065092"/>
              <a:ext cx="261867" cy="258552"/>
            </a:xfrm>
            <a:prstGeom prst="rect">
              <a:avLst/>
            </a:prstGeom>
          </p:spPr>
        </p:pic>
        <p:pic>
          <p:nvPicPr>
            <p:cNvPr id="57" name="Picture 56"/>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26693" y="2252525"/>
              <a:ext cx="261867" cy="258552"/>
            </a:xfrm>
            <a:prstGeom prst="rect">
              <a:avLst/>
            </a:prstGeom>
          </p:spPr>
        </p:pic>
      </p:grpSp>
      <p:pic>
        <p:nvPicPr>
          <p:cNvPr id="19" name="Picture 18"/>
          <p:cNvPicPr>
            <a:picLocks noChangeAspect="1"/>
          </p:cNvPicPr>
          <p:nvPr/>
        </p:nvPicPr>
        <p:blipFill rotWithShape="1">
          <a:blip r:embed="rId19"/>
          <a:srcRect l="29332" t="24630" r="32589" b="42196"/>
          <a:stretch/>
        </p:blipFill>
        <p:spPr>
          <a:xfrm>
            <a:off x="176270" y="4883737"/>
            <a:ext cx="861203" cy="1000388"/>
          </a:xfrm>
          <a:prstGeom prst="rect">
            <a:avLst/>
          </a:prstGeom>
        </p:spPr>
      </p:pic>
      <p:grpSp>
        <p:nvGrpSpPr>
          <p:cNvPr id="21" name="Group 20"/>
          <p:cNvGrpSpPr/>
          <p:nvPr/>
        </p:nvGrpSpPr>
        <p:grpSpPr>
          <a:xfrm>
            <a:off x="2565456" y="6190896"/>
            <a:ext cx="4704049" cy="462195"/>
            <a:chOff x="-451691" y="3338111"/>
            <a:chExt cx="4131326" cy="275421"/>
          </a:xfrm>
        </p:grpSpPr>
        <p:pic>
          <p:nvPicPr>
            <p:cNvPr id="1041" name="Picture 17" descr="http://www.sparklebox.co.uk/wp-content/uploads/5-2084.jpg"/>
            <p:cNvPicPr>
              <a:picLocks noChangeAspect="1" noChangeArrowheads="1"/>
            </p:cNvPicPr>
            <p:nvPr/>
          </p:nvPicPr>
          <p:blipFill rotWithShape="1">
            <a:blip r:embed="rId20">
              <a:extLst>
                <a:ext uri="{28A0092B-C50C-407E-A947-70E740481C1C}">
                  <a14:useLocalDpi xmlns:a14="http://schemas.microsoft.com/office/drawing/2010/main" val="0"/>
                </a:ext>
              </a:extLst>
            </a:blip>
            <a:srcRect l="4721" t="80383" r="4917" b="11087"/>
            <a:stretch/>
          </p:blipFill>
          <p:spPr bwMode="auto">
            <a:xfrm>
              <a:off x="-451691" y="3338111"/>
              <a:ext cx="4131326" cy="27542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2599981" y="3338111"/>
              <a:ext cx="154236" cy="137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23"/>
          <p:cNvGrpSpPr/>
          <p:nvPr/>
        </p:nvGrpSpPr>
        <p:grpSpPr>
          <a:xfrm>
            <a:off x="2436" y="3515316"/>
            <a:ext cx="2498843" cy="1422032"/>
            <a:chOff x="2436" y="3515316"/>
            <a:chExt cx="2498843" cy="1422032"/>
          </a:xfrm>
        </p:grpSpPr>
        <p:pic>
          <p:nvPicPr>
            <p:cNvPr id="22" name="Picture 21"/>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6" y="3515316"/>
              <a:ext cx="1342187" cy="1342187"/>
            </a:xfrm>
            <a:prstGeom prst="rect">
              <a:avLst/>
            </a:prstGeom>
          </p:spPr>
        </p:pic>
        <p:pic>
          <p:nvPicPr>
            <p:cNvPr id="64" name="Picture 63"/>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401" y="3595161"/>
              <a:ext cx="1342187" cy="1342187"/>
            </a:xfrm>
            <a:prstGeom prst="rect">
              <a:avLst/>
            </a:prstGeom>
          </p:spPr>
        </p:pic>
        <p:pic>
          <p:nvPicPr>
            <p:cNvPr id="23" name="Picture 22"/>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76095" y="3944372"/>
              <a:ext cx="551350" cy="551350"/>
            </a:xfrm>
            <a:prstGeom prst="rect">
              <a:avLst/>
            </a:prstGeom>
          </p:spPr>
        </p:pic>
        <p:pic>
          <p:nvPicPr>
            <p:cNvPr id="66" name="Picture 65"/>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32079" y="4252110"/>
              <a:ext cx="551350" cy="551350"/>
            </a:xfrm>
            <a:prstGeom prst="rect">
              <a:avLst/>
            </a:prstGeom>
          </p:spPr>
        </p:pic>
        <p:pic>
          <p:nvPicPr>
            <p:cNvPr id="67" name="Picture 66"/>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49929" y="4285176"/>
              <a:ext cx="551350" cy="551350"/>
            </a:xfrm>
            <a:prstGeom prst="rect">
              <a:avLst/>
            </a:prstGeom>
          </p:spPr>
        </p:pic>
      </p:grpSp>
      <p:pic>
        <p:nvPicPr>
          <p:cNvPr id="36" name="Picture 35"/>
          <p:cNvPicPr>
            <a:picLocks noChangeAspect="1"/>
          </p:cNvPicPr>
          <p:nvPr/>
        </p:nvPicPr>
        <p:blipFill>
          <a:blip r:embed="rId29">
            <a:extLst>
              <a:ext uri="{BEBA8EAE-BF5A-486C-A8C5-ECC9F3942E4B}">
                <a14:imgProps xmlns:a14="http://schemas.microsoft.com/office/drawing/2010/main">
                  <a14:imgLayer r:embed="rId30">
                    <a14:imgEffect>
                      <a14:backgroundRemoval t="0" b="99424" l="0" r="100000"/>
                    </a14:imgEffect>
                  </a14:imgLayer>
                </a14:imgProps>
              </a:ext>
            </a:extLst>
          </a:blip>
          <a:stretch>
            <a:fillRect/>
          </a:stretch>
        </p:blipFill>
        <p:spPr>
          <a:xfrm>
            <a:off x="1966745" y="1592778"/>
            <a:ext cx="1197422" cy="783973"/>
          </a:xfrm>
          <a:prstGeom prst="rect">
            <a:avLst/>
          </a:prstGeom>
        </p:spPr>
      </p:pic>
      <p:graphicFrame>
        <p:nvGraphicFramePr>
          <p:cNvPr id="70" name="Table 69"/>
          <p:cNvGraphicFramePr>
            <a:graphicFrameLocks noGrp="1"/>
          </p:cNvGraphicFramePr>
          <p:nvPr>
            <p:extLst/>
          </p:nvPr>
        </p:nvGraphicFramePr>
        <p:xfrm>
          <a:off x="6714798" y="2959938"/>
          <a:ext cx="2339140" cy="1049578"/>
        </p:xfrm>
        <a:graphic>
          <a:graphicData uri="http://schemas.openxmlformats.org/drawingml/2006/table">
            <a:tbl>
              <a:tblPr firstRow="1" bandRow="1">
                <a:tableStyleId>{5C22544A-7EE6-4342-B048-85BDC9FD1C3A}</a:tableStyleId>
              </a:tblPr>
              <a:tblGrid>
                <a:gridCol w="1169570">
                  <a:extLst>
                    <a:ext uri="{9D8B030D-6E8A-4147-A177-3AD203B41FA5}">
                      <a16:colId xmlns:a16="http://schemas.microsoft.com/office/drawing/2014/main" val="20000"/>
                    </a:ext>
                  </a:extLst>
                </a:gridCol>
                <a:gridCol w="1169570">
                  <a:extLst>
                    <a:ext uri="{9D8B030D-6E8A-4147-A177-3AD203B41FA5}">
                      <a16:colId xmlns:a16="http://schemas.microsoft.com/office/drawing/2014/main" val="20001"/>
                    </a:ext>
                  </a:extLst>
                </a:gridCol>
              </a:tblGrid>
              <a:tr h="524789">
                <a:tc>
                  <a:txBody>
                    <a:bodyPr/>
                    <a:lstStyle/>
                    <a:p>
                      <a:pPr algn="ctr"/>
                      <a:r>
                        <a:rPr lang="en-GB" sz="2400" b="0" kern="1200">
                          <a:solidFill>
                            <a:srgbClr val="000000"/>
                          </a:solidFill>
                          <a:latin typeface="Georgia" panose="02040502050405020303" pitchFamily="18" charset="0"/>
                          <a:ea typeface="+mn-ea"/>
                          <a:cs typeface="+mn-cs"/>
                        </a:rPr>
                        <a:t>Tens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2400" b="0" kern="1200">
                          <a:solidFill>
                            <a:srgbClr val="000000"/>
                          </a:solidFill>
                          <a:latin typeface="Georgia" panose="02040502050405020303" pitchFamily="18" charset="0"/>
                          <a:ea typeface="+mn-ea"/>
                          <a:cs typeface="+mn-cs"/>
                        </a:rPr>
                        <a:t>Ones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524789">
                <a:tc>
                  <a:txBody>
                    <a:bodyPr/>
                    <a:lstStyle/>
                    <a:p>
                      <a:pPr marL="0" algn="ctr" defTabSz="784830" rtl="0" eaLnBrk="1" latinLnBrk="0" hangingPunct="1"/>
                      <a:r>
                        <a:rPr lang="en-GB" sz="2400" b="0" kern="1200" dirty="0">
                          <a:solidFill>
                            <a:srgbClr val="000000"/>
                          </a:solidFill>
                          <a:latin typeface="Georgia" panose="02040502050405020303" pitchFamily="18" charset="0"/>
                          <a:ea typeface="+mn-ea"/>
                          <a:cs typeface="+mn-cs"/>
                        </a:rPr>
                        <a:t>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GB" sz="2400" b="0" kern="1200" dirty="0">
                          <a:solidFill>
                            <a:srgbClr val="000000"/>
                          </a:solidFill>
                          <a:latin typeface="Georgia" panose="02040502050405020303" pitchFamily="18" charset="0"/>
                          <a:ea typeface="+mn-ea"/>
                          <a:cs typeface="+mn-cs"/>
                        </a:rPr>
                        <a:t>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9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18592"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Mathematical Thinking</a:t>
            </a:r>
          </a:p>
        </p:txBody>
      </p:sp>
      <p:sp>
        <p:nvSpPr>
          <p:cNvPr id="7" name="Isosceles Triangle 6"/>
          <p:cNvSpPr/>
          <p:nvPr/>
        </p:nvSpPr>
        <p:spPr>
          <a:xfrm>
            <a:off x="4696949" y="1618207"/>
            <a:ext cx="2431347" cy="2186762"/>
          </a:xfrm>
          <a:prstGeom prst="triangle">
            <a:avLst/>
          </a:prstGeom>
          <a:solidFill>
            <a:srgbClr val="1F497D">
              <a:lumMod val="20000"/>
              <a:lumOff val="8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9" name="Isosceles Triangle 8"/>
          <p:cNvSpPr/>
          <p:nvPr/>
        </p:nvSpPr>
        <p:spPr>
          <a:xfrm>
            <a:off x="6053221" y="4077072"/>
            <a:ext cx="2669002" cy="2355615"/>
          </a:xfrm>
          <a:prstGeom prst="triangle">
            <a:avLst/>
          </a:prstGeom>
          <a:solidFill>
            <a:srgbClr val="4BACC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0" name="Isosceles Triangle 9"/>
          <p:cNvSpPr/>
          <p:nvPr/>
        </p:nvSpPr>
        <p:spPr>
          <a:xfrm rot="10800000">
            <a:off x="4579688" y="3939973"/>
            <a:ext cx="2669002" cy="2355615"/>
          </a:xfrm>
          <a:prstGeom prst="triangle">
            <a:avLst/>
          </a:prstGeom>
          <a:solidFill>
            <a:srgbClr val="8064A2">
              <a:lumMod val="20000"/>
              <a:lumOff val="8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1" name="Isosceles Triangle 10"/>
          <p:cNvSpPr/>
          <p:nvPr/>
        </p:nvSpPr>
        <p:spPr>
          <a:xfrm>
            <a:off x="3106155" y="4077072"/>
            <a:ext cx="2671032" cy="2355615"/>
          </a:xfrm>
          <a:prstGeom prst="triangle">
            <a:avLst/>
          </a:prstGeom>
          <a:solidFill>
            <a:srgbClr val="F7964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3" name="TextBox 24"/>
          <p:cNvSpPr txBox="1">
            <a:spLocks noChangeArrowheads="1"/>
          </p:cNvSpPr>
          <p:nvPr/>
        </p:nvSpPr>
        <p:spPr bwMode="auto">
          <a:xfrm>
            <a:off x="6190889" y="5551921"/>
            <a:ext cx="2393666" cy="8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Georgia" panose="02040502050405020303" pitchFamily="18" charset="0"/>
                <a:ea typeface="+mn-ea"/>
                <a:cs typeface="+mn-cs"/>
              </a:rPr>
              <a:t>Language and communication</a:t>
            </a:r>
          </a:p>
        </p:txBody>
      </p:sp>
      <p:sp>
        <p:nvSpPr>
          <p:cNvPr id="14" name="TextBox 25"/>
          <p:cNvSpPr txBox="1">
            <a:spLocks noChangeArrowheads="1"/>
          </p:cNvSpPr>
          <p:nvPr/>
        </p:nvSpPr>
        <p:spPr bwMode="auto">
          <a:xfrm>
            <a:off x="3503969" y="5495843"/>
            <a:ext cx="18226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prstClr val="black"/>
                </a:solidFill>
                <a:effectLst/>
                <a:uLnTx/>
                <a:uFillTx/>
                <a:latin typeface="Georgia" panose="02040502050405020303" pitchFamily="18" charset="0"/>
                <a:ea typeface="+mn-ea"/>
                <a:cs typeface="+mn-cs"/>
              </a:rPr>
              <a:t>Mathematical thinking</a:t>
            </a:r>
          </a:p>
        </p:txBody>
      </p:sp>
      <p:sp>
        <p:nvSpPr>
          <p:cNvPr id="17" name="TextBox 22"/>
          <p:cNvSpPr txBox="1">
            <a:spLocks noChangeArrowheads="1"/>
          </p:cNvSpPr>
          <p:nvPr/>
        </p:nvSpPr>
        <p:spPr bwMode="auto">
          <a:xfrm>
            <a:off x="4854052" y="4213352"/>
            <a:ext cx="21171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prstClr val="black"/>
                </a:solidFill>
                <a:effectLst/>
                <a:uLnTx/>
                <a:uFillTx/>
                <a:latin typeface="Georgia" panose="02040502050405020303" pitchFamily="18" charset="0"/>
                <a:ea typeface="+mn-ea"/>
                <a:cs typeface="Gautami" panose="020B0502040204020203" pitchFamily="34" charset="0"/>
              </a:rPr>
              <a:t>Mathematical problem solving</a:t>
            </a:r>
          </a:p>
        </p:txBody>
      </p:sp>
      <p:sp>
        <p:nvSpPr>
          <p:cNvPr id="18" name="TextBox 23"/>
          <p:cNvSpPr txBox="1">
            <a:spLocks noChangeArrowheads="1"/>
          </p:cNvSpPr>
          <p:nvPr/>
        </p:nvSpPr>
        <p:spPr bwMode="auto">
          <a:xfrm>
            <a:off x="4808383" y="2748666"/>
            <a:ext cx="2208481" cy="8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a:ln>
                  <a:noFill/>
                </a:ln>
                <a:solidFill>
                  <a:prstClr val="black"/>
                </a:solidFill>
                <a:effectLst/>
                <a:uLnTx/>
                <a:uFillTx/>
                <a:latin typeface="Georgia" panose="02040502050405020303" pitchFamily="18" charset="0"/>
                <a:ea typeface="+mn-ea"/>
                <a:cs typeface="+mn-cs"/>
              </a:rPr>
              <a:t>Conceptual understanding</a:t>
            </a:r>
          </a:p>
        </p:txBody>
      </p:sp>
      <p:sp>
        <p:nvSpPr>
          <p:cNvPr id="20" name="Rectangle 19"/>
          <p:cNvSpPr/>
          <p:nvPr/>
        </p:nvSpPr>
        <p:spPr>
          <a:xfrm>
            <a:off x="395536" y="1844824"/>
            <a:ext cx="3528392" cy="2664296"/>
          </a:xfrm>
          <a:prstGeom prst="rect">
            <a:avLst/>
          </a:prstGeom>
          <a:solidFill>
            <a:srgbClr val="F7964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black"/>
                </a:solidFill>
                <a:effectLst/>
                <a:uLnTx/>
                <a:uFillTx/>
                <a:latin typeface="Georgia" panose="02040502050405020303" pitchFamily="18" charset="0"/>
                <a:ea typeface="+mn-ea"/>
                <a:cs typeface="+mn-cs"/>
              </a:rPr>
              <a:t>Mathematical thinking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prstClr val="black"/>
                </a:solidFill>
                <a:effectLst/>
                <a:uLnTx/>
                <a:uFillTx/>
                <a:latin typeface="Georgia" panose="02040502050405020303" pitchFamily="18" charset="0"/>
                <a:ea typeface="+mn-ea"/>
                <a:cs typeface="+mn-cs"/>
              </a:rPr>
              <a:t>Pupils deepen their understanding by giving an example, by sorting or comparing, or by looking for patterns and rules in the representations they are exploring problems with.</a:t>
            </a:r>
          </a:p>
        </p:txBody>
      </p:sp>
    </p:spTree>
    <p:extLst>
      <p:ext uri="{BB962C8B-B14F-4D97-AF65-F5344CB8AC3E}">
        <p14:creationId xmlns:p14="http://schemas.microsoft.com/office/powerpoint/2010/main" val="4163950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Mathematical Thinking</a:t>
            </a:r>
          </a:p>
        </p:txBody>
      </p:sp>
      <p:sp>
        <p:nvSpPr>
          <p:cNvPr id="11" name="Content Placeholder 4"/>
          <p:cNvSpPr>
            <a:spLocks noGrp="1"/>
          </p:cNvSpPr>
          <p:nvPr>
            <p:ph idx="1"/>
          </p:nvPr>
        </p:nvSpPr>
        <p:spPr>
          <a:xfrm>
            <a:off x="348928" y="2636912"/>
            <a:ext cx="8229600" cy="4020289"/>
          </a:xfrm>
        </p:spPr>
        <p:txBody>
          <a:bodyPr>
            <a:normAutofit/>
          </a:bodyPr>
          <a:lstStyle/>
          <a:p>
            <a:pPr>
              <a:buNone/>
            </a:pPr>
            <a:r>
              <a:rPr lang="en-GB" sz="2800" dirty="0">
                <a:latin typeface="Georgia" panose="02040502050405020303" pitchFamily="18" charset="0"/>
              </a:rPr>
              <a:t>We believe that pupils should:</a:t>
            </a:r>
          </a:p>
          <a:p>
            <a:r>
              <a:rPr lang="en-GB" sz="2800" dirty="0">
                <a:latin typeface="Georgia" panose="02040502050405020303" pitchFamily="18" charset="0"/>
              </a:rPr>
              <a:t>Explore, wonder, question and conjecture</a:t>
            </a:r>
          </a:p>
          <a:p>
            <a:r>
              <a:rPr lang="en-GB" sz="2800" dirty="0">
                <a:latin typeface="Georgia" panose="02040502050405020303" pitchFamily="18" charset="0"/>
              </a:rPr>
              <a:t>Compare, classify, sort</a:t>
            </a:r>
          </a:p>
          <a:p>
            <a:r>
              <a:rPr lang="en-GB" sz="2800" dirty="0">
                <a:latin typeface="Georgia" panose="02040502050405020303" pitchFamily="18" charset="0"/>
              </a:rPr>
              <a:t>Experiment, play with possibilities, modify an aspect and see what happens</a:t>
            </a:r>
          </a:p>
          <a:p>
            <a:r>
              <a:rPr lang="en-GB" sz="2800" dirty="0">
                <a:latin typeface="Georgia" panose="02040502050405020303" pitchFamily="18" charset="0"/>
              </a:rPr>
              <a:t>Make theories and predictions and act purposefully to see what happens, generalise.</a:t>
            </a:r>
          </a:p>
          <a:p>
            <a:endParaRPr lang="en-GB" dirty="0">
              <a:latin typeface="Georgia" panose="02040502050405020303" pitchFamily="18" charset="0"/>
            </a:endParaRPr>
          </a:p>
        </p:txBody>
      </p:sp>
      <p:sp>
        <p:nvSpPr>
          <p:cNvPr id="2" name="Rectangle 1"/>
          <p:cNvSpPr/>
          <p:nvPr/>
        </p:nvSpPr>
        <p:spPr>
          <a:xfrm>
            <a:off x="348928" y="1374430"/>
            <a:ext cx="842493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a:ln>
                  <a:noFill/>
                </a:ln>
                <a:solidFill>
                  <a:prstClr val="black"/>
                </a:solidFill>
                <a:effectLst/>
                <a:uLnTx/>
                <a:uFillTx/>
                <a:latin typeface="Georgia" panose="02040502050405020303" pitchFamily="18" charset="0"/>
                <a:ea typeface="+mn-ea"/>
                <a:cs typeface="+mn-cs"/>
              </a:rPr>
              <a:t>“Mathematics can be terrific fun; knowing that you can enjoy it is psychologically and intellectually empowering.”</a:t>
            </a:r>
            <a:r>
              <a:rPr kumimoji="0" lang="en-GB" sz="2800" b="1" i="0" u="none" strike="noStrike" kern="1200" cap="none" spc="0" normalizeH="0" baseline="0" noProof="0">
                <a:ln>
                  <a:noFill/>
                </a:ln>
                <a:solidFill>
                  <a:prstClr val="black"/>
                </a:solidFill>
                <a:effectLst/>
                <a:uLnTx/>
                <a:uFillTx/>
                <a:latin typeface="Georgia" panose="02040502050405020303" pitchFamily="18" charset="0"/>
                <a:ea typeface="+mn-ea"/>
                <a:cs typeface="+mn-cs"/>
              </a:rPr>
              <a:t> 	         </a:t>
            </a:r>
            <a:r>
              <a:rPr kumimoji="0" lang="en-GB" sz="1800" b="1" i="0" u="none" strike="noStrike" kern="1200" cap="none" spc="0" normalizeH="0" baseline="0" noProof="0">
                <a:ln>
                  <a:noFill/>
                </a:ln>
                <a:solidFill>
                  <a:prstClr val="black"/>
                </a:solidFill>
                <a:effectLst/>
                <a:uLnTx/>
                <a:uFillTx/>
                <a:latin typeface="Georgia" panose="02040502050405020303" pitchFamily="18" charset="0"/>
                <a:ea typeface="+mn-ea"/>
                <a:cs typeface="+mn-cs"/>
              </a:rPr>
              <a:t>(Watson, 2006)</a:t>
            </a:r>
          </a:p>
        </p:txBody>
      </p:sp>
    </p:spTree>
    <p:extLst>
      <p:ext uri="{BB962C8B-B14F-4D97-AF65-F5344CB8AC3E}">
        <p14:creationId xmlns:p14="http://schemas.microsoft.com/office/powerpoint/2010/main" val="425999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4680052" y="3287461"/>
            <a:ext cx="2952248" cy="2415092"/>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err="1">
                <a:ln>
                  <a:noFill/>
                </a:ln>
                <a:solidFill>
                  <a:srgbClr val="F8F8F8"/>
                </a:solidFill>
                <a:effectLst/>
                <a:uLnTx/>
                <a:uFillTx/>
                <a:latin typeface="Georgia" panose="02040502050405020303" pitchFamily="18" charset="0"/>
                <a:ea typeface="+mn-ea"/>
                <a:cs typeface="+mn-cs"/>
              </a:rPr>
              <a:t>Arithmagons</a:t>
            </a:r>
            <a:endPar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endParaRPr>
          </a:p>
        </p:txBody>
      </p:sp>
      <p:sp>
        <p:nvSpPr>
          <p:cNvPr id="3" name="Oval 2"/>
          <p:cNvSpPr/>
          <p:nvPr/>
        </p:nvSpPr>
        <p:spPr>
          <a:xfrm>
            <a:off x="5821258" y="2966249"/>
            <a:ext cx="720000" cy="72008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1" name="Oval 10"/>
          <p:cNvSpPr/>
          <p:nvPr/>
        </p:nvSpPr>
        <p:spPr>
          <a:xfrm>
            <a:off x="4355896" y="5270505"/>
            <a:ext cx="720000" cy="72008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2" name="Oval 11"/>
          <p:cNvSpPr/>
          <p:nvPr/>
        </p:nvSpPr>
        <p:spPr>
          <a:xfrm>
            <a:off x="7164288" y="5270505"/>
            <a:ext cx="720000" cy="72008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 name="Rectangle 3"/>
          <p:cNvSpPr/>
          <p:nvPr/>
        </p:nvSpPr>
        <p:spPr>
          <a:xfrm>
            <a:off x="6660232" y="4161208"/>
            <a:ext cx="1008112" cy="576064"/>
          </a:xfrm>
          <a:prstGeom prst="rect">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4" name="Rectangle 13"/>
          <p:cNvSpPr/>
          <p:nvPr/>
        </p:nvSpPr>
        <p:spPr>
          <a:xfrm>
            <a:off x="5652120" y="5401930"/>
            <a:ext cx="1008112" cy="576064"/>
          </a:xfrm>
          <a:prstGeom prst="rect">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5" name="Rectangle 14"/>
          <p:cNvSpPr/>
          <p:nvPr/>
        </p:nvSpPr>
        <p:spPr>
          <a:xfrm>
            <a:off x="4644008" y="4161208"/>
            <a:ext cx="1008112" cy="576064"/>
          </a:xfrm>
          <a:prstGeom prst="rect">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19" name="TextBox 18"/>
          <p:cNvSpPr txBox="1"/>
          <p:nvPr/>
        </p:nvSpPr>
        <p:spPr>
          <a:xfrm>
            <a:off x="662984" y="2860175"/>
            <a:ext cx="3188856" cy="2308324"/>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Tx/>
              <a:buAutoNum type="arabicPlain"/>
              <a:tabLst/>
              <a:defRPr/>
            </a:pPr>
            <a:r>
              <a:rPr kumimoji="0" lang="en-GB" sz="4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2	3	</a:t>
            </a:r>
          </a:p>
          <a:p>
            <a:pPr marL="914400" marR="0" lvl="0" indent="-914400" algn="l" defTabSz="914400" rtl="0" eaLnBrk="1" fontAlgn="auto" latinLnBrk="0" hangingPunct="1">
              <a:lnSpc>
                <a:spcPct val="100000"/>
              </a:lnSpc>
              <a:spcBef>
                <a:spcPts val="0"/>
              </a:spcBef>
              <a:spcAft>
                <a:spcPts val="0"/>
              </a:spcAft>
              <a:buClrTx/>
              <a:buSzTx/>
              <a:buFontTx/>
              <a:buAutoNum type="arabicPlain" startAt="4"/>
              <a:tabLst/>
              <a:defRPr/>
            </a:pPr>
            <a:r>
              <a:rPr kumimoji="0" lang="en-GB" sz="4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5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7	8	9</a:t>
            </a:r>
          </a:p>
        </p:txBody>
      </p:sp>
      <p:sp>
        <p:nvSpPr>
          <p:cNvPr id="13" name="Rectangle 12"/>
          <p:cNvSpPr/>
          <p:nvPr/>
        </p:nvSpPr>
        <p:spPr>
          <a:xfrm>
            <a:off x="348928" y="1407974"/>
            <a:ext cx="5769528"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Choose a different number for 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Write the sum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Georgia" panose="02040502050405020303" pitchFamily="18" charset="0"/>
                <a:ea typeface="+mn-ea"/>
                <a:cs typeface="+mn-cs"/>
              </a:rPr>
              <a:t>Make at least three examples</a:t>
            </a:r>
          </a:p>
        </p:txBody>
      </p:sp>
      <p:sp>
        <p:nvSpPr>
          <p:cNvPr id="21" name="Oval 20"/>
          <p:cNvSpPr/>
          <p:nvPr/>
        </p:nvSpPr>
        <p:spPr>
          <a:xfrm>
            <a:off x="6153327" y="1465585"/>
            <a:ext cx="396000" cy="39600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22" name="Rectangle 21"/>
          <p:cNvSpPr/>
          <p:nvPr/>
        </p:nvSpPr>
        <p:spPr>
          <a:xfrm>
            <a:off x="3214961" y="1939013"/>
            <a:ext cx="695332" cy="345428"/>
          </a:xfrm>
          <a:prstGeom prst="rect">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61458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Complete these:</a:t>
            </a:r>
          </a:p>
        </p:txBody>
      </p:sp>
      <p:sp>
        <p:nvSpPr>
          <p:cNvPr id="45" name="Isosceles Triangle 44"/>
          <p:cNvSpPr/>
          <p:nvPr/>
        </p:nvSpPr>
        <p:spPr>
          <a:xfrm>
            <a:off x="3756287" y="2838675"/>
            <a:ext cx="1635884" cy="1404673"/>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6" name="Oval 45"/>
          <p:cNvSpPr/>
          <p:nvPr/>
        </p:nvSpPr>
        <p:spPr>
          <a:xfrm>
            <a:off x="4317262" y="2572930"/>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7" name="Oval 46"/>
          <p:cNvSpPr/>
          <p:nvPr/>
        </p:nvSpPr>
        <p:spPr>
          <a:xfrm>
            <a:off x="3523279" y="3947368"/>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8" name="Oval 47"/>
          <p:cNvSpPr/>
          <p:nvPr/>
        </p:nvSpPr>
        <p:spPr>
          <a:xfrm>
            <a:off x="5048100" y="3924456"/>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9" name="Rectangle 48"/>
          <p:cNvSpPr/>
          <p:nvPr/>
        </p:nvSpPr>
        <p:spPr>
          <a:xfrm>
            <a:off x="3672464" y="2929606"/>
            <a:ext cx="4427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7</a:t>
            </a:r>
          </a:p>
        </p:txBody>
      </p:sp>
      <p:sp>
        <p:nvSpPr>
          <p:cNvPr id="50" name="Rectangle 49"/>
          <p:cNvSpPr/>
          <p:nvPr/>
        </p:nvSpPr>
        <p:spPr>
          <a:xfrm>
            <a:off x="5001471" y="3020210"/>
            <a:ext cx="49084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8</a:t>
            </a:r>
          </a:p>
        </p:txBody>
      </p:sp>
      <p:sp>
        <p:nvSpPr>
          <p:cNvPr id="51" name="Rectangle 50"/>
          <p:cNvSpPr/>
          <p:nvPr/>
        </p:nvSpPr>
        <p:spPr>
          <a:xfrm>
            <a:off x="4276510" y="4124913"/>
            <a:ext cx="4908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9</a:t>
            </a:r>
          </a:p>
        </p:txBody>
      </p:sp>
      <p:sp>
        <p:nvSpPr>
          <p:cNvPr id="52" name="Isosceles Triangle 51"/>
          <p:cNvSpPr/>
          <p:nvPr/>
        </p:nvSpPr>
        <p:spPr>
          <a:xfrm>
            <a:off x="903923" y="2858845"/>
            <a:ext cx="1635884" cy="1404673"/>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3" name="Oval 52"/>
          <p:cNvSpPr/>
          <p:nvPr/>
        </p:nvSpPr>
        <p:spPr>
          <a:xfrm>
            <a:off x="1464898" y="2593100"/>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4" name="Oval 53"/>
          <p:cNvSpPr/>
          <p:nvPr/>
        </p:nvSpPr>
        <p:spPr>
          <a:xfrm>
            <a:off x="670915" y="3967538"/>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5" name="Oval 54"/>
          <p:cNvSpPr/>
          <p:nvPr/>
        </p:nvSpPr>
        <p:spPr>
          <a:xfrm>
            <a:off x="2195736" y="3944626"/>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6" name="Rectangle 55"/>
          <p:cNvSpPr/>
          <p:nvPr/>
        </p:nvSpPr>
        <p:spPr>
          <a:xfrm>
            <a:off x="768122" y="2949776"/>
            <a:ext cx="47481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4</a:t>
            </a:r>
          </a:p>
        </p:txBody>
      </p:sp>
      <p:sp>
        <p:nvSpPr>
          <p:cNvPr id="57" name="Rectangle 56"/>
          <p:cNvSpPr/>
          <p:nvPr/>
        </p:nvSpPr>
        <p:spPr>
          <a:xfrm>
            <a:off x="2110862" y="3040380"/>
            <a:ext cx="49084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8</a:t>
            </a:r>
          </a:p>
        </p:txBody>
      </p:sp>
      <p:sp>
        <p:nvSpPr>
          <p:cNvPr id="58" name="Rectangle 57"/>
          <p:cNvSpPr/>
          <p:nvPr/>
        </p:nvSpPr>
        <p:spPr>
          <a:xfrm>
            <a:off x="1422941" y="4233282"/>
            <a:ext cx="4908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6</a:t>
            </a:r>
          </a:p>
        </p:txBody>
      </p:sp>
      <p:sp>
        <p:nvSpPr>
          <p:cNvPr id="59" name="Isosceles Triangle 58"/>
          <p:cNvSpPr/>
          <p:nvPr/>
        </p:nvSpPr>
        <p:spPr>
          <a:xfrm>
            <a:off x="6667628" y="2858845"/>
            <a:ext cx="1635884" cy="1404673"/>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0" name="Oval 59"/>
          <p:cNvSpPr/>
          <p:nvPr/>
        </p:nvSpPr>
        <p:spPr>
          <a:xfrm>
            <a:off x="7228603" y="2593100"/>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1" name="Oval 60"/>
          <p:cNvSpPr/>
          <p:nvPr/>
        </p:nvSpPr>
        <p:spPr>
          <a:xfrm>
            <a:off x="6434620" y="3967538"/>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2" name="Oval 61"/>
          <p:cNvSpPr/>
          <p:nvPr/>
        </p:nvSpPr>
        <p:spPr>
          <a:xfrm>
            <a:off x="7959441" y="3944626"/>
            <a:ext cx="529328" cy="531488"/>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3" name="Rectangle 62"/>
          <p:cNvSpPr/>
          <p:nvPr/>
        </p:nvSpPr>
        <p:spPr>
          <a:xfrm>
            <a:off x="6346024" y="2968413"/>
            <a:ext cx="62709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11</a:t>
            </a:r>
          </a:p>
        </p:txBody>
      </p:sp>
      <p:sp>
        <p:nvSpPr>
          <p:cNvPr id="64" name="Rectangle 63"/>
          <p:cNvSpPr/>
          <p:nvPr/>
        </p:nvSpPr>
        <p:spPr>
          <a:xfrm>
            <a:off x="7964060" y="2968413"/>
            <a:ext cx="4427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7</a:t>
            </a:r>
          </a:p>
        </p:txBody>
      </p:sp>
      <p:sp>
        <p:nvSpPr>
          <p:cNvPr id="65" name="Rectangle 64"/>
          <p:cNvSpPr/>
          <p:nvPr/>
        </p:nvSpPr>
        <p:spPr>
          <a:xfrm>
            <a:off x="7117440" y="4167713"/>
            <a:ext cx="73626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12</a:t>
            </a:r>
          </a:p>
        </p:txBody>
      </p:sp>
    </p:spTree>
    <p:extLst>
      <p:ext uri="{BB962C8B-B14F-4D97-AF65-F5344CB8AC3E}">
        <p14:creationId xmlns:p14="http://schemas.microsoft.com/office/powerpoint/2010/main" val="185467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23528" y="260648"/>
            <a:ext cx="8424936" cy="1008112"/>
            <a:chOff x="-6445224" y="2924943"/>
            <a:chExt cx="8424936" cy="1008112"/>
          </a:xfrm>
        </p:grpSpPr>
        <p:sp>
          <p:nvSpPr>
            <p:cNvPr id="5" name="Rounded Rectangle 4"/>
            <p:cNvSpPr/>
            <p:nvPr/>
          </p:nvSpPr>
          <p:spPr>
            <a:xfrm>
              <a:off x="-6445224" y="2924943"/>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orgia" panose="02040502050405020303" pitchFamily="18" charset="0"/>
              </a:endParaRPr>
            </a:p>
          </p:txBody>
        </p:sp>
        <p:sp>
          <p:nvSpPr>
            <p:cNvPr id="6" name="TextBox 5"/>
            <p:cNvSpPr txBox="1"/>
            <p:nvPr/>
          </p:nvSpPr>
          <p:spPr>
            <a:xfrm>
              <a:off x="-6445224" y="3013500"/>
              <a:ext cx="8424936" cy="830997"/>
            </a:xfrm>
            <a:prstGeom prst="rect">
              <a:avLst/>
            </a:prstGeom>
            <a:noFill/>
          </p:spPr>
          <p:txBody>
            <a:bodyPr wrap="square" rtlCol="0" anchor="ctr">
              <a:spAutoFit/>
            </a:bodyPr>
            <a:lstStyle/>
            <a:p>
              <a:pPr algn="ctr"/>
              <a:r>
                <a:rPr lang="en-GB" sz="4800" dirty="0">
                  <a:solidFill>
                    <a:srgbClr val="F8F8F8"/>
                  </a:solidFill>
                  <a:latin typeface="Georgia" panose="02040502050405020303" pitchFamily="18" charset="0"/>
                </a:rPr>
                <a:t>Aims</a:t>
              </a:r>
              <a:endParaRPr lang="en-GB" sz="4800" b="0" dirty="0">
                <a:solidFill>
                  <a:srgbClr val="F8F8F8"/>
                </a:solidFill>
                <a:latin typeface="Georgia" panose="02040502050405020303" pitchFamily="18" charset="0"/>
              </a:endParaRPr>
            </a:p>
          </p:txBody>
        </p:sp>
      </p:grpSp>
      <p:sp>
        <p:nvSpPr>
          <p:cNvPr id="7" name="Content Placeholder 6"/>
          <p:cNvSpPr>
            <a:spLocks noGrp="1"/>
          </p:cNvSpPr>
          <p:nvPr>
            <p:ph idx="1"/>
          </p:nvPr>
        </p:nvSpPr>
        <p:spPr>
          <a:xfrm>
            <a:off x="421196" y="1484784"/>
            <a:ext cx="8229600" cy="4525963"/>
          </a:xfrm>
        </p:spPr>
        <p:txBody>
          <a:bodyPr>
            <a:normAutofit/>
          </a:bodyPr>
          <a:lstStyle/>
          <a:p>
            <a:r>
              <a:rPr lang="en-GB" dirty="0"/>
              <a:t>Understand </a:t>
            </a:r>
            <a:r>
              <a:rPr lang="en-GB" dirty="0" smtClean="0"/>
              <a:t>the </a:t>
            </a:r>
            <a:r>
              <a:rPr lang="en-GB" b="1" dirty="0"/>
              <a:t>key principles </a:t>
            </a:r>
            <a:r>
              <a:rPr lang="en-GB" dirty="0"/>
              <a:t>of ‘mastery’</a:t>
            </a:r>
          </a:p>
          <a:p>
            <a:pPr marL="0" indent="0">
              <a:buNone/>
            </a:pPr>
            <a:endParaRPr lang="en-GB" dirty="0"/>
          </a:p>
          <a:p>
            <a:r>
              <a:rPr lang="en-GB" dirty="0" smtClean="0"/>
              <a:t>Explore what </a:t>
            </a:r>
            <a:r>
              <a:rPr lang="en-GB" dirty="0"/>
              <a:t>this looks like </a:t>
            </a:r>
            <a:r>
              <a:rPr lang="en-GB" b="1" dirty="0"/>
              <a:t>in practice</a:t>
            </a:r>
          </a:p>
          <a:p>
            <a:pPr marL="0" indent="0">
              <a:buNone/>
            </a:pPr>
            <a:endParaRPr lang="en-GB" dirty="0"/>
          </a:p>
          <a:p>
            <a:r>
              <a:rPr lang="en-GB" dirty="0" smtClean="0"/>
              <a:t>Develop and discuss ways of </a:t>
            </a:r>
            <a:r>
              <a:rPr lang="en-GB" b="1" dirty="0" smtClean="0"/>
              <a:t>supporting</a:t>
            </a:r>
            <a:r>
              <a:rPr lang="en-GB" dirty="0" smtClean="0"/>
              <a:t> your children at home</a:t>
            </a:r>
            <a:endParaRPr lang="en-GB" dirty="0"/>
          </a:p>
          <a:p>
            <a:pPr marL="0" indent="0">
              <a:buNone/>
            </a:pPr>
            <a:endParaRPr lang="en-GB" dirty="0"/>
          </a:p>
        </p:txBody>
      </p:sp>
    </p:spTree>
    <p:extLst>
      <p:ext uri="{BB962C8B-B14F-4D97-AF65-F5344CB8AC3E}">
        <p14:creationId xmlns:p14="http://schemas.microsoft.com/office/powerpoint/2010/main" val="3808131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F8F8F8"/>
                </a:solidFill>
                <a:effectLst/>
                <a:uLnTx/>
                <a:uFillTx/>
                <a:latin typeface="Georgia" panose="02040502050405020303" pitchFamily="18" charset="0"/>
                <a:ea typeface="+mn-ea"/>
                <a:cs typeface="+mn-cs"/>
              </a:rPr>
              <a:t>Compare these:</a:t>
            </a:r>
          </a:p>
        </p:txBody>
      </p:sp>
      <p:sp>
        <p:nvSpPr>
          <p:cNvPr id="45" name="Isosceles Triangle 44"/>
          <p:cNvSpPr/>
          <p:nvPr/>
        </p:nvSpPr>
        <p:spPr>
          <a:xfrm>
            <a:off x="826864" y="2450020"/>
            <a:ext cx="1893629" cy="1664159"/>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6" name="Oval 45"/>
          <p:cNvSpPr/>
          <p:nvPr/>
        </p:nvSpPr>
        <p:spPr>
          <a:xfrm>
            <a:off x="1476224" y="2135184"/>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7" name="Oval 46"/>
          <p:cNvSpPr/>
          <p:nvPr/>
        </p:nvSpPr>
        <p:spPr>
          <a:xfrm>
            <a:off x="557144" y="3763523"/>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8" name="Oval 47"/>
          <p:cNvSpPr/>
          <p:nvPr/>
        </p:nvSpPr>
        <p:spPr>
          <a:xfrm>
            <a:off x="2322211" y="3736378"/>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9" name="Rectangle 48"/>
          <p:cNvSpPr/>
          <p:nvPr/>
        </p:nvSpPr>
        <p:spPr>
          <a:xfrm>
            <a:off x="908732" y="2652280"/>
            <a:ext cx="4427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7</a:t>
            </a:r>
          </a:p>
        </p:txBody>
      </p:sp>
      <p:sp>
        <p:nvSpPr>
          <p:cNvPr id="50" name="Rectangle 49"/>
          <p:cNvSpPr/>
          <p:nvPr/>
        </p:nvSpPr>
        <p:spPr>
          <a:xfrm>
            <a:off x="2268235" y="2724288"/>
            <a:ext cx="49084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8</a:t>
            </a:r>
          </a:p>
        </p:txBody>
      </p:sp>
      <p:sp>
        <p:nvSpPr>
          <p:cNvPr id="51" name="Rectangle 50"/>
          <p:cNvSpPr/>
          <p:nvPr/>
        </p:nvSpPr>
        <p:spPr>
          <a:xfrm>
            <a:off x="1483468" y="3958498"/>
            <a:ext cx="56817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9</a:t>
            </a:r>
          </a:p>
        </p:txBody>
      </p:sp>
      <p:sp>
        <p:nvSpPr>
          <p:cNvPr id="52" name="Isosceles Triangle 51"/>
          <p:cNvSpPr/>
          <p:nvPr/>
        </p:nvSpPr>
        <p:spPr>
          <a:xfrm>
            <a:off x="6569912" y="2499906"/>
            <a:ext cx="1893629" cy="1664159"/>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3" name="Oval 52"/>
          <p:cNvSpPr/>
          <p:nvPr/>
        </p:nvSpPr>
        <p:spPr>
          <a:xfrm>
            <a:off x="7219272" y="2185070"/>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4" name="Oval 53"/>
          <p:cNvSpPr/>
          <p:nvPr/>
        </p:nvSpPr>
        <p:spPr>
          <a:xfrm>
            <a:off x="6300192" y="3813409"/>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5" name="Oval 54"/>
          <p:cNvSpPr/>
          <p:nvPr/>
        </p:nvSpPr>
        <p:spPr>
          <a:xfrm>
            <a:off x="8065259" y="3786264"/>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56" name="Rectangle 55"/>
          <p:cNvSpPr/>
          <p:nvPr/>
        </p:nvSpPr>
        <p:spPr>
          <a:xfrm>
            <a:off x="6517746" y="2706030"/>
            <a:ext cx="47481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4</a:t>
            </a:r>
          </a:p>
        </p:txBody>
      </p:sp>
      <p:sp>
        <p:nvSpPr>
          <p:cNvPr id="57" name="Rectangle 56"/>
          <p:cNvSpPr/>
          <p:nvPr/>
        </p:nvSpPr>
        <p:spPr>
          <a:xfrm>
            <a:off x="7967012" y="2714976"/>
            <a:ext cx="49084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8</a:t>
            </a:r>
          </a:p>
        </p:txBody>
      </p:sp>
      <p:sp>
        <p:nvSpPr>
          <p:cNvPr id="58" name="Rectangle 57"/>
          <p:cNvSpPr/>
          <p:nvPr/>
        </p:nvSpPr>
        <p:spPr>
          <a:xfrm>
            <a:off x="7170705" y="4128244"/>
            <a:ext cx="56817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6</a:t>
            </a:r>
          </a:p>
        </p:txBody>
      </p:sp>
      <p:sp>
        <p:nvSpPr>
          <p:cNvPr id="59" name="Isosceles Triangle 58"/>
          <p:cNvSpPr/>
          <p:nvPr/>
        </p:nvSpPr>
        <p:spPr>
          <a:xfrm>
            <a:off x="3926389" y="3928359"/>
            <a:ext cx="1893629" cy="1664159"/>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0" name="Oval 59"/>
          <p:cNvSpPr/>
          <p:nvPr/>
        </p:nvSpPr>
        <p:spPr>
          <a:xfrm>
            <a:off x="4575749" y="3613522"/>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1" name="Oval 60"/>
          <p:cNvSpPr/>
          <p:nvPr/>
        </p:nvSpPr>
        <p:spPr>
          <a:xfrm>
            <a:off x="3670737" y="5203288"/>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2" name="Oval 61"/>
          <p:cNvSpPr/>
          <p:nvPr/>
        </p:nvSpPr>
        <p:spPr>
          <a:xfrm>
            <a:off x="5421736" y="5214717"/>
            <a:ext cx="612727" cy="629670"/>
          </a:xfrm>
          <a:prstGeom prst="ellipse">
            <a:avLst/>
          </a:prstGeom>
          <a:solidFill>
            <a:schemeClr val="bg1"/>
          </a:solidFill>
          <a:ln w="76200">
            <a:solidFill>
              <a:srgbClr val="D12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3" name="Rectangle 62"/>
          <p:cNvSpPr/>
          <p:nvPr/>
        </p:nvSpPr>
        <p:spPr>
          <a:xfrm>
            <a:off x="3666471" y="4208894"/>
            <a:ext cx="62709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11</a:t>
            </a:r>
          </a:p>
        </p:txBody>
      </p:sp>
      <p:sp>
        <p:nvSpPr>
          <p:cNvPr id="64" name="Rectangle 63"/>
          <p:cNvSpPr/>
          <p:nvPr/>
        </p:nvSpPr>
        <p:spPr>
          <a:xfrm>
            <a:off x="5452621" y="4195363"/>
            <a:ext cx="4427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7</a:t>
            </a:r>
          </a:p>
        </p:txBody>
      </p:sp>
      <p:sp>
        <p:nvSpPr>
          <p:cNvPr id="65" name="Rectangle 64"/>
          <p:cNvSpPr/>
          <p:nvPr/>
        </p:nvSpPr>
        <p:spPr>
          <a:xfrm>
            <a:off x="4583833" y="5479015"/>
            <a:ext cx="8522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12</a:t>
            </a:r>
          </a:p>
        </p:txBody>
      </p:sp>
      <p:sp>
        <p:nvSpPr>
          <p:cNvPr id="37" name="Rectangle 36"/>
          <p:cNvSpPr/>
          <p:nvPr/>
        </p:nvSpPr>
        <p:spPr>
          <a:xfrm>
            <a:off x="1558724" y="2038325"/>
            <a:ext cx="50526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3</a:t>
            </a:r>
          </a:p>
        </p:txBody>
      </p:sp>
      <p:sp>
        <p:nvSpPr>
          <p:cNvPr id="38" name="Rectangle 37"/>
          <p:cNvSpPr/>
          <p:nvPr/>
        </p:nvSpPr>
        <p:spPr>
          <a:xfrm>
            <a:off x="7273001" y="2042932"/>
            <a:ext cx="50526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3</a:t>
            </a:r>
          </a:p>
        </p:txBody>
      </p:sp>
      <p:sp>
        <p:nvSpPr>
          <p:cNvPr id="39" name="Rectangle 38"/>
          <p:cNvSpPr/>
          <p:nvPr/>
        </p:nvSpPr>
        <p:spPr>
          <a:xfrm>
            <a:off x="600249" y="3637859"/>
            <a:ext cx="5180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4</a:t>
            </a:r>
          </a:p>
        </p:txBody>
      </p:sp>
      <p:sp>
        <p:nvSpPr>
          <p:cNvPr id="40" name="Rectangle 39"/>
          <p:cNvSpPr/>
          <p:nvPr/>
        </p:nvSpPr>
        <p:spPr>
          <a:xfrm>
            <a:off x="2393171" y="3616848"/>
            <a:ext cx="49244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5</a:t>
            </a:r>
          </a:p>
        </p:txBody>
      </p:sp>
      <p:sp>
        <p:nvSpPr>
          <p:cNvPr id="41" name="Rectangle 40"/>
          <p:cNvSpPr/>
          <p:nvPr/>
        </p:nvSpPr>
        <p:spPr>
          <a:xfrm>
            <a:off x="6339270" y="3712877"/>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1</a:t>
            </a:r>
          </a:p>
        </p:txBody>
      </p:sp>
      <p:sp>
        <p:nvSpPr>
          <p:cNvPr id="42" name="Rectangle 41"/>
          <p:cNvSpPr/>
          <p:nvPr/>
        </p:nvSpPr>
        <p:spPr>
          <a:xfrm>
            <a:off x="8111020" y="3658162"/>
            <a:ext cx="49244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5</a:t>
            </a:r>
          </a:p>
        </p:txBody>
      </p:sp>
      <p:sp>
        <p:nvSpPr>
          <p:cNvPr id="43" name="Rectangle 42"/>
          <p:cNvSpPr/>
          <p:nvPr/>
        </p:nvSpPr>
        <p:spPr>
          <a:xfrm>
            <a:off x="4643507" y="3501008"/>
            <a:ext cx="50526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3</a:t>
            </a:r>
          </a:p>
        </p:txBody>
      </p:sp>
      <p:sp>
        <p:nvSpPr>
          <p:cNvPr id="44" name="Rectangle 43"/>
          <p:cNvSpPr/>
          <p:nvPr/>
        </p:nvSpPr>
        <p:spPr>
          <a:xfrm>
            <a:off x="3711642" y="5164180"/>
            <a:ext cx="53091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8</a:t>
            </a:r>
          </a:p>
        </p:txBody>
      </p:sp>
      <p:sp>
        <p:nvSpPr>
          <p:cNvPr id="67" name="Rectangle 66"/>
          <p:cNvSpPr/>
          <p:nvPr/>
        </p:nvSpPr>
        <p:spPr>
          <a:xfrm>
            <a:off x="5459662" y="5111119"/>
            <a:ext cx="5180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2149"/>
                </a:solidFill>
                <a:effectLst/>
                <a:uLnTx/>
                <a:uFillTx/>
                <a:latin typeface="Georgia" panose="02040502050405020303" pitchFamily="18" charset="0"/>
                <a:ea typeface="+mn-ea"/>
                <a:cs typeface="+mn-cs"/>
              </a:rPr>
              <a:t>4</a:t>
            </a:r>
          </a:p>
        </p:txBody>
      </p:sp>
      <p:pic>
        <p:nvPicPr>
          <p:cNvPr id="68" name="Picture 67"/>
          <p:cNvPicPr>
            <a:picLocks noChangeAspect="1"/>
          </p:cNvPicPr>
          <p:nvPr/>
        </p:nvPicPr>
        <p:blipFill>
          <a:blip r:embed="rId3"/>
          <a:stretch>
            <a:fillRect/>
          </a:stretch>
        </p:blipFill>
        <p:spPr>
          <a:xfrm>
            <a:off x="3245538" y="1408722"/>
            <a:ext cx="2867739" cy="1732246"/>
          </a:xfrm>
          <a:prstGeom prst="rect">
            <a:avLst/>
          </a:prstGeom>
        </p:spPr>
      </p:pic>
    </p:spTree>
    <p:extLst>
      <p:ext uri="{BB962C8B-B14F-4D97-AF65-F5344CB8AC3E}">
        <p14:creationId xmlns:p14="http://schemas.microsoft.com/office/powerpoint/2010/main" val="3987544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Dimensions of Depth</a:t>
            </a:r>
          </a:p>
        </p:txBody>
      </p:sp>
      <p:grpSp>
        <p:nvGrpSpPr>
          <p:cNvPr id="7" name="Group 6"/>
          <p:cNvGrpSpPr/>
          <p:nvPr/>
        </p:nvGrpSpPr>
        <p:grpSpPr>
          <a:xfrm>
            <a:off x="3924488" y="1553355"/>
            <a:ext cx="5040000" cy="5040000"/>
            <a:chOff x="3481675" y="1510223"/>
            <a:chExt cx="5225991" cy="5076457"/>
          </a:xfrm>
        </p:grpSpPr>
        <p:sp>
          <p:nvSpPr>
            <p:cNvPr id="8" name="Oval 7"/>
            <p:cNvSpPr/>
            <p:nvPr/>
          </p:nvSpPr>
          <p:spPr>
            <a:xfrm>
              <a:off x="3481675" y="1510223"/>
              <a:ext cx="5225991" cy="5076457"/>
            </a:xfrm>
            <a:prstGeom prst="ellipse">
              <a:avLst/>
            </a:prstGeom>
            <a:solidFill>
              <a:srgbClr val="E4B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9" name="TextBox 8"/>
            <p:cNvSpPr txBox="1"/>
            <p:nvPr/>
          </p:nvSpPr>
          <p:spPr>
            <a:xfrm>
              <a:off x="4911366" y="5431313"/>
              <a:ext cx="2366611" cy="9610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Success for all</a:t>
              </a:r>
            </a:p>
          </p:txBody>
        </p:sp>
      </p:grpSp>
      <p:grpSp>
        <p:nvGrpSpPr>
          <p:cNvPr id="10" name="Group 9"/>
          <p:cNvGrpSpPr/>
          <p:nvPr/>
        </p:nvGrpSpPr>
        <p:grpSpPr>
          <a:xfrm>
            <a:off x="231508" y="1491991"/>
            <a:ext cx="4235455" cy="4406374"/>
            <a:chOff x="36351" y="1115488"/>
            <a:chExt cx="4235455" cy="4406374"/>
          </a:xfrm>
        </p:grpSpPr>
        <p:sp>
          <p:nvSpPr>
            <p:cNvPr id="11" name="TextBox 10"/>
            <p:cNvSpPr txBox="1"/>
            <p:nvPr/>
          </p:nvSpPr>
          <p:spPr>
            <a:xfrm>
              <a:off x="165752" y="1115488"/>
              <a:ext cx="380549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“Teaching is for learning; </a:t>
              </a:r>
              <a:endPar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learning is for </a:t>
              </a:r>
              <a:r>
                <a:rPr kumimoji="0" lang="en-GB" sz="2800" b="1"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understanding</a:t>
              </a:r>
              <a:r>
                <a:rPr kumimoji="0" lang="en-GB" sz="2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understanding is for reasoning and applying and, ultimately problem solving.”</a:t>
              </a:r>
              <a:endPar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2" name="Rectangle 11"/>
            <p:cNvSpPr/>
            <p:nvPr/>
          </p:nvSpPr>
          <p:spPr>
            <a:xfrm>
              <a:off x="36351" y="5214085"/>
              <a:ext cx="423545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Ministry of Education, Singapore</a:t>
              </a: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(2012), p.21</a:t>
              </a:r>
              <a:endParaRPr kumimoji="0" lang="en-GB"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grpSp>
      <p:sp>
        <p:nvSpPr>
          <p:cNvPr id="13" name="Isosceles Triangle 12"/>
          <p:cNvSpPr/>
          <p:nvPr/>
        </p:nvSpPr>
        <p:spPr>
          <a:xfrm>
            <a:off x="6619986" y="3677198"/>
            <a:ext cx="1931389" cy="1707847"/>
          </a:xfrm>
          <a:prstGeom prst="triangle">
            <a:avLst/>
          </a:prstGeom>
          <a:solidFill>
            <a:srgbClr val="4BACC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5" name="Isosceles Triangle 14"/>
          <p:cNvSpPr/>
          <p:nvPr/>
        </p:nvSpPr>
        <p:spPr>
          <a:xfrm>
            <a:off x="4449412" y="3682130"/>
            <a:ext cx="1932858" cy="1707847"/>
          </a:xfrm>
          <a:prstGeom prst="triangle">
            <a:avLst/>
          </a:prstGeom>
          <a:solidFill>
            <a:srgbClr val="F7964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8" name="Isosceles Triangle 17"/>
          <p:cNvSpPr/>
          <p:nvPr/>
        </p:nvSpPr>
        <p:spPr>
          <a:xfrm rot="10800000">
            <a:off x="5539676" y="3542144"/>
            <a:ext cx="1931389" cy="1707847"/>
          </a:xfrm>
          <a:prstGeom prst="triangle">
            <a:avLst/>
          </a:prstGeom>
          <a:solidFill>
            <a:srgbClr val="8064A2">
              <a:lumMod val="20000"/>
              <a:lumOff val="8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6" name="TextBox 22"/>
          <p:cNvSpPr txBox="1">
            <a:spLocks noChangeArrowheads="1"/>
          </p:cNvSpPr>
          <p:nvPr/>
        </p:nvSpPr>
        <p:spPr bwMode="auto">
          <a:xfrm>
            <a:off x="5705993" y="3752963"/>
            <a:ext cx="15987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prstClr val="black"/>
                </a:solidFill>
                <a:effectLst/>
                <a:uLnTx/>
                <a:uFillTx/>
                <a:latin typeface="Georgia" panose="02040502050405020303" pitchFamily="18" charset="0"/>
                <a:ea typeface="+mn-ea"/>
                <a:cs typeface="+mn-cs"/>
              </a:rPr>
              <a:t>Mathematical problem solving</a:t>
            </a:r>
          </a:p>
        </p:txBody>
      </p:sp>
      <p:sp>
        <p:nvSpPr>
          <p:cNvPr id="19" name="Isosceles Triangle 18"/>
          <p:cNvSpPr/>
          <p:nvPr/>
        </p:nvSpPr>
        <p:spPr>
          <a:xfrm>
            <a:off x="4449411" y="3682130"/>
            <a:ext cx="1932858" cy="1707847"/>
          </a:xfrm>
          <a:prstGeom prst="triangle">
            <a:avLst/>
          </a:prstGeom>
          <a:solidFill>
            <a:srgbClr val="F79646">
              <a:lumMod val="40000"/>
              <a:lumOff val="6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4" name="Isosceles Triangle 23"/>
          <p:cNvSpPr/>
          <p:nvPr/>
        </p:nvSpPr>
        <p:spPr>
          <a:xfrm>
            <a:off x="5478792" y="1730787"/>
            <a:ext cx="1931389" cy="1707847"/>
          </a:xfrm>
          <a:prstGeom prst="triangle">
            <a:avLst/>
          </a:prstGeom>
          <a:solidFill>
            <a:srgbClr val="1F497D">
              <a:lumMod val="20000"/>
              <a:lumOff val="80000"/>
            </a:srgbClr>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5" name="TextBox 22"/>
          <p:cNvSpPr txBox="1">
            <a:spLocks noChangeArrowheads="1"/>
          </p:cNvSpPr>
          <p:nvPr/>
        </p:nvSpPr>
        <p:spPr bwMode="auto">
          <a:xfrm>
            <a:off x="4649817" y="4638528"/>
            <a:ext cx="15320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dirty="0">
                <a:ln>
                  <a:noFill/>
                </a:ln>
                <a:solidFill>
                  <a:prstClr val="black"/>
                </a:solidFill>
                <a:effectLst/>
                <a:uLnTx/>
                <a:uFillTx/>
                <a:latin typeface="Georgia" panose="02040502050405020303" pitchFamily="18" charset="0"/>
                <a:ea typeface="+mn-ea"/>
                <a:cs typeface="Gautami" panose="020B0502040204020203" pitchFamily="34" charset="0"/>
              </a:rPr>
              <a:t>Mathematical thinking </a:t>
            </a:r>
          </a:p>
        </p:txBody>
      </p:sp>
      <p:sp>
        <p:nvSpPr>
          <p:cNvPr id="26" name="TextBox 22"/>
          <p:cNvSpPr txBox="1">
            <a:spLocks noChangeArrowheads="1"/>
          </p:cNvSpPr>
          <p:nvPr/>
        </p:nvSpPr>
        <p:spPr bwMode="auto">
          <a:xfrm>
            <a:off x="6786673" y="4692138"/>
            <a:ext cx="1714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dirty="0">
                <a:ln>
                  <a:noFill/>
                </a:ln>
                <a:solidFill>
                  <a:prstClr val="black"/>
                </a:solidFill>
                <a:effectLst/>
                <a:uLnTx/>
                <a:uFillTx/>
                <a:latin typeface="Georgia" panose="02040502050405020303" pitchFamily="18" charset="0"/>
                <a:ea typeface="+mn-ea"/>
                <a:cs typeface="Gautami" panose="020B0502040204020203" pitchFamily="34" charset="0"/>
              </a:rPr>
              <a:t>Language and communication </a:t>
            </a:r>
          </a:p>
        </p:txBody>
      </p:sp>
      <p:sp>
        <p:nvSpPr>
          <p:cNvPr id="27" name="TextBox 22"/>
          <p:cNvSpPr txBox="1">
            <a:spLocks noChangeArrowheads="1"/>
          </p:cNvSpPr>
          <p:nvPr/>
        </p:nvSpPr>
        <p:spPr bwMode="auto">
          <a:xfrm>
            <a:off x="5678465" y="2610363"/>
            <a:ext cx="15320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dirty="0">
                <a:ln>
                  <a:noFill/>
                </a:ln>
                <a:solidFill>
                  <a:prstClr val="black"/>
                </a:solidFill>
                <a:effectLst/>
                <a:uLnTx/>
                <a:uFillTx/>
                <a:latin typeface="Georgia" panose="02040502050405020303" pitchFamily="18" charset="0"/>
                <a:ea typeface="+mn-ea"/>
                <a:cs typeface="Gautami" panose="020B0502040204020203" pitchFamily="34" charset="0"/>
              </a:rPr>
              <a:t>Conceptual understanding </a:t>
            </a:r>
          </a:p>
        </p:txBody>
      </p:sp>
    </p:spTree>
    <p:extLst>
      <p:ext uri="{BB962C8B-B14F-4D97-AF65-F5344CB8AC3E}">
        <p14:creationId xmlns:p14="http://schemas.microsoft.com/office/powerpoint/2010/main" val="2430022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60848"/>
            <a:ext cx="8229600" cy="1556792"/>
          </a:xfrm>
        </p:spPr>
        <p:txBody>
          <a:bodyPr>
            <a:normAutofit/>
          </a:bodyPr>
          <a:lstStyle/>
          <a:p>
            <a:r>
              <a:rPr lang="en-GB" sz="4000" b="1" i="1" u="sng" dirty="0">
                <a:solidFill>
                  <a:srgbClr val="CB2149"/>
                </a:solidFill>
                <a:latin typeface="Georgia" panose="02040502050405020303" pitchFamily="18" charset="0"/>
              </a:rPr>
              <a:t>2</a:t>
            </a:r>
            <a:r>
              <a:rPr lang="en-GB" sz="4000" b="1" i="1" u="sng" dirty="0" smtClean="0">
                <a:solidFill>
                  <a:srgbClr val="CB2149"/>
                </a:solidFill>
                <a:latin typeface="Georgia" panose="02040502050405020303" pitchFamily="18" charset="0"/>
              </a:rPr>
              <a:t>. What does this look like in the classroom?</a:t>
            </a:r>
            <a:endParaRPr lang="en-GB" sz="4000" b="1" u="sng" dirty="0">
              <a:solidFill>
                <a:srgbClr val="CB2149"/>
              </a:solidFill>
              <a:latin typeface="Georgia" panose="02040502050405020303" pitchFamily="18" charset="0"/>
            </a:endParaRPr>
          </a:p>
        </p:txBody>
      </p:sp>
    </p:spTree>
    <p:extLst>
      <p:ext uri="{BB962C8B-B14F-4D97-AF65-F5344CB8AC3E}">
        <p14:creationId xmlns:p14="http://schemas.microsoft.com/office/powerpoint/2010/main" val="464939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19882" y="2348880"/>
            <a:ext cx="8683548" cy="1788028"/>
            <a:chOff x="273494" y="1628800"/>
            <a:chExt cx="8683548" cy="1788028"/>
          </a:xfrm>
        </p:grpSpPr>
        <p:sp>
          <p:nvSpPr>
            <p:cNvPr id="22" name="Oval 10"/>
            <p:cNvSpPr>
              <a:spLocks noChangeArrowheads="1"/>
            </p:cNvSpPr>
            <p:nvPr/>
          </p:nvSpPr>
          <p:spPr bwMode="auto">
            <a:xfrm>
              <a:off x="273494" y="2158775"/>
              <a:ext cx="828000" cy="684000"/>
            </a:xfrm>
            <a:prstGeom prst="ellipse">
              <a:avLst/>
            </a:prstGeom>
            <a:noFill/>
            <a:ln w="25400" algn="in">
              <a:solidFill>
                <a:srgbClr val="000000"/>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Do Now</a:t>
              </a:r>
              <a:endParaRPr kumimoji="0" lang="en-US" alt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sp>
          <p:nvSpPr>
            <p:cNvPr id="23" name="Oval 11"/>
            <p:cNvSpPr>
              <a:spLocks noChangeArrowheads="1"/>
            </p:cNvSpPr>
            <p:nvPr/>
          </p:nvSpPr>
          <p:spPr bwMode="auto">
            <a:xfrm>
              <a:off x="1065582" y="1628800"/>
              <a:ext cx="1944000" cy="1764000"/>
            </a:xfrm>
            <a:prstGeom prst="ellipse">
              <a:avLst/>
            </a:prstGeom>
            <a:solidFill>
              <a:srgbClr val="D12149">
                <a:alpha val="10000"/>
              </a:srgbClr>
            </a:solidFill>
            <a:ln w="25400" algn="in">
              <a:solidFill>
                <a:srgbClr val="000000"/>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sp>
          <p:nvSpPr>
            <p:cNvPr id="24" name="Oval 12"/>
            <p:cNvSpPr>
              <a:spLocks noChangeArrowheads="1"/>
            </p:cNvSpPr>
            <p:nvPr/>
          </p:nvSpPr>
          <p:spPr bwMode="auto">
            <a:xfrm>
              <a:off x="2533070" y="1628800"/>
              <a:ext cx="1944000" cy="1764000"/>
            </a:xfrm>
            <a:prstGeom prst="ellipse">
              <a:avLst/>
            </a:prstGeom>
            <a:solidFill>
              <a:srgbClr val="D12149">
                <a:alpha val="20000"/>
              </a:srgbClr>
            </a:solidFill>
            <a:ln w="25400" algn="in">
              <a:solidFill>
                <a:srgbClr val="000000"/>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endParaRPr>
            </a:p>
          </p:txBody>
        </p:sp>
        <p:sp>
          <p:nvSpPr>
            <p:cNvPr id="25" name="Oval 13"/>
            <p:cNvSpPr>
              <a:spLocks noChangeArrowheads="1"/>
            </p:cNvSpPr>
            <p:nvPr/>
          </p:nvSpPr>
          <p:spPr bwMode="auto">
            <a:xfrm>
              <a:off x="4032162" y="1652828"/>
              <a:ext cx="1944000" cy="1764000"/>
            </a:xfrm>
            <a:prstGeom prst="ellipse">
              <a:avLst/>
            </a:prstGeom>
            <a:solidFill>
              <a:srgbClr val="D12149">
                <a:alpha val="40000"/>
              </a:srgbClr>
            </a:solidFill>
            <a:ln w="25400" algn="in">
              <a:solidFill>
                <a:srgbClr val="000000"/>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1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endParaRPr>
            </a:p>
          </p:txBody>
        </p:sp>
        <p:sp>
          <p:nvSpPr>
            <p:cNvPr id="26" name="Oval 14"/>
            <p:cNvSpPr>
              <a:spLocks noChangeArrowheads="1"/>
            </p:cNvSpPr>
            <p:nvPr/>
          </p:nvSpPr>
          <p:spPr bwMode="auto">
            <a:xfrm>
              <a:off x="5702874" y="1649794"/>
              <a:ext cx="1944000" cy="1764000"/>
            </a:xfrm>
            <a:prstGeom prst="ellipse">
              <a:avLst/>
            </a:prstGeom>
            <a:solidFill>
              <a:srgbClr val="D12149">
                <a:alpha val="60000"/>
              </a:srgbClr>
            </a:solidFill>
            <a:ln w="25400" algn="in">
              <a:solidFill>
                <a:srgbClr val="000000"/>
              </a:solidFill>
              <a:round/>
              <a:headEnd/>
              <a:tailEnd/>
            </a:ln>
            <a:effectLs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endParaRPr>
            </a:p>
          </p:txBody>
        </p:sp>
        <p:sp>
          <p:nvSpPr>
            <p:cNvPr id="27" name="Oval 15"/>
            <p:cNvSpPr>
              <a:spLocks noChangeArrowheads="1"/>
            </p:cNvSpPr>
            <p:nvPr/>
          </p:nvSpPr>
          <p:spPr bwMode="auto">
            <a:xfrm>
              <a:off x="7445042" y="1834663"/>
              <a:ext cx="1512000" cy="1404000"/>
            </a:xfrm>
            <a:prstGeom prst="ellipse">
              <a:avLst/>
            </a:prstGeom>
            <a:solidFill>
              <a:srgbClr val="D12149">
                <a:alpha val="80000"/>
              </a:srgbClr>
            </a:solidFill>
            <a:ln w="25400" algn="in">
              <a:solidFill>
                <a:srgbClr val="000000"/>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Plenary</a:t>
              </a:r>
              <a:endParaRPr kumimoji="0" lang="en-US" alt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sp>
          <p:nvSpPr>
            <p:cNvPr id="28" name="Rectangle 27"/>
            <p:cNvSpPr/>
            <p:nvPr/>
          </p:nvSpPr>
          <p:spPr>
            <a:xfrm>
              <a:off x="5874156" y="2150405"/>
              <a:ext cx="1655847"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Independent Task</a:t>
              </a:r>
              <a:endParaRPr kumimoji="0" lang="en-US" alt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sp>
          <p:nvSpPr>
            <p:cNvPr id="29" name="Rectangle 28"/>
            <p:cNvSpPr/>
            <p:nvPr/>
          </p:nvSpPr>
          <p:spPr>
            <a:xfrm>
              <a:off x="1285555" y="2129670"/>
              <a:ext cx="1389385"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New Learning</a:t>
              </a:r>
              <a:endParaRPr kumimoji="0" lang="en-US" alt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sp>
          <p:nvSpPr>
            <p:cNvPr id="30" name="Rectangle 29"/>
            <p:cNvSpPr/>
            <p:nvPr/>
          </p:nvSpPr>
          <p:spPr>
            <a:xfrm>
              <a:off x="4370969" y="2142387"/>
              <a:ext cx="1389385"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Develop Learning</a:t>
              </a:r>
              <a:endParaRPr kumimoji="0" lang="en-US" alt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sp>
          <p:nvSpPr>
            <p:cNvPr id="31" name="Rectangle 30"/>
            <p:cNvSpPr/>
            <p:nvPr/>
          </p:nvSpPr>
          <p:spPr>
            <a:xfrm>
              <a:off x="2851307" y="1905871"/>
              <a:ext cx="1307981" cy="13234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Talk Task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itchFamily="34" charset="0"/>
                </a:rPr>
                <a:t>Let’s Explore</a:t>
              </a:r>
              <a:endParaRPr kumimoji="0" lang="en-US" alt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grpSp>
      <p:sp>
        <p:nvSpPr>
          <p:cNvPr id="20" name="Rounded Rectangle 19"/>
          <p:cNvSpPr/>
          <p:nvPr/>
        </p:nvSpPr>
        <p:spPr>
          <a:xfrm>
            <a:off x="348928" y="298150"/>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32" name="Rectangle 31"/>
          <p:cNvSpPr/>
          <p:nvPr/>
        </p:nvSpPr>
        <p:spPr>
          <a:xfrm>
            <a:off x="709988" y="428047"/>
            <a:ext cx="772402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The six-part lesson structure</a:t>
            </a:r>
          </a:p>
        </p:txBody>
      </p:sp>
    </p:spTree>
    <p:extLst>
      <p:ext uri="{BB962C8B-B14F-4D97-AF65-F5344CB8AC3E}">
        <p14:creationId xmlns:p14="http://schemas.microsoft.com/office/powerpoint/2010/main" val="3171245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7C90-06D4-4302-B25E-62E61F2B05DA}"/>
              </a:ext>
            </a:extLst>
          </p:cNvPr>
          <p:cNvSpPr>
            <a:spLocks noGrp="1"/>
          </p:cNvSpPr>
          <p:nvPr>
            <p:ph type="title"/>
          </p:nvPr>
        </p:nvSpPr>
        <p:spPr/>
        <p:txBody>
          <a:bodyPr/>
          <a:lstStyle/>
          <a:p>
            <a:r>
              <a:rPr lang="en-GB" u="sng" dirty="0"/>
              <a:t>Let’s see it in action!</a:t>
            </a:r>
          </a:p>
        </p:txBody>
      </p:sp>
      <p:sp>
        <p:nvSpPr>
          <p:cNvPr id="3" name="Content Placeholder 2">
            <a:extLst>
              <a:ext uri="{FF2B5EF4-FFF2-40B4-BE49-F238E27FC236}">
                <a16:creationId xmlns:a16="http://schemas.microsoft.com/office/drawing/2014/main" id="{D13FA874-C262-47BF-8954-43ED8CB90374}"/>
              </a:ext>
            </a:extLst>
          </p:cNvPr>
          <p:cNvSpPr>
            <a:spLocks noGrp="1"/>
          </p:cNvSpPr>
          <p:nvPr>
            <p:ph idx="1"/>
          </p:nvPr>
        </p:nvSpPr>
        <p:spPr/>
        <p:txBody>
          <a:bodyPr/>
          <a:lstStyle/>
          <a:p>
            <a:r>
              <a:rPr lang="en-GB" dirty="0">
                <a:hlinkClick r:id="rId2"/>
              </a:rPr>
              <a:t>https://</a:t>
            </a:r>
            <a:r>
              <a:rPr lang="en-GB" dirty="0" smtClean="0">
                <a:hlinkClick r:id="rId2"/>
              </a:rPr>
              <a:t>toolkit.mathematicsmastery.org/community/videos/mm-lesson-videos</a:t>
            </a:r>
            <a:endParaRPr lang="en-GB" dirty="0" smtClean="0"/>
          </a:p>
          <a:p>
            <a:endParaRPr lang="en-GB" dirty="0"/>
          </a:p>
          <a:p>
            <a:endParaRPr lang="en-GB" dirty="0" smtClean="0"/>
          </a:p>
          <a:p>
            <a:r>
              <a:rPr lang="en-GB" dirty="0" smtClean="0"/>
              <a:t>Can you spot any </a:t>
            </a:r>
            <a:r>
              <a:rPr lang="en-GB" dirty="0"/>
              <a:t>of the dimensions of depth in the video?</a:t>
            </a:r>
          </a:p>
          <a:p>
            <a:endParaRPr lang="en-GB" dirty="0"/>
          </a:p>
        </p:txBody>
      </p:sp>
    </p:spTree>
    <p:extLst>
      <p:ext uri="{BB962C8B-B14F-4D97-AF65-F5344CB8AC3E}">
        <p14:creationId xmlns:p14="http://schemas.microsoft.com/office/powerpoint/2010/main" val="390598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60848"/>
            <a:ext cx="8229600" cy="1556792"/>
          </a:xfrm>
        </p:spPr>
        <p:txBody>
          <a:bodyPr>
            <a:normAutofit/>
          </a:bodyPr>
          <a:lstStyle/>
          <a:p>
            <a:r>
              <a:rPr lang="en-GB" sz="4000" b="1" i="1" u="sng" dirty="0" smtClean="0">
                <a:solidFill>
                  <a:srgbClr val="CB2149"/>
                </a:solidFill>
                <a:latin typeface="Georgia" panose="02040502050405020303" pitchFamily="18" charset="0"/>
              </a:rPr>
              <a:t>3. How can you help your children at home?</a:t>
            </a:r>
            <a:endParaRPr lang="en-GB" sz="4000" b="1" u="sng" dirty="0">
              <a:solidFill>
                <a:srgbClr val="CB2149"/>
              </a:solidFill>
              <a:latin typeface="Georgia" panose="02040502050405020303" pitchFamily="18" charset="0"/>
            </a:endParaRPr>
          </a:p>
        </p:txBody>
      </p:sp>
    </p:spTree>
    <p:extLst>
      <p:ext uri="{BB962C8B-B14F-4D97-AF65-F5344CB8AC3E}">
        <p14:creationId xmlns:p14="http://schemas.microsoft.com/office/powerpoint/2010/main" val="791173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525963"/>
          </a:xfrm>
        </p:spPr>
        <p:txBody>
          <a:bodyPr>
            <a:normAutofit/>
          </a:bodyPr>
          <a:lstStyle/>
          <a:p>
            <a:pPr marL="0" indent="0">
              <a:buNone/>
            </a:pPr>
            <a:endParaRPr lang="en-GB" sz="1800" dirty="0">
              <a:latin typeface="Georgia" panose="02040502050405020303" pitchFamily="18" charset="0"/>
            </a:endParaRPr>
          </a:p>
          <a:p>
            <a:pPr marL="0" indent="0">
              <a:buNone/>
            </a:pPr>
            <a:r>
              <a:rPr lang="en-GB" sz="4800" i="1" dirty="0">
                <a:latin typeface="Georgia" panose="02040502050405020303" pitchFamily="18" charset="0"/>
              </a:rPr>
              <a:t>We believe that </a:t>
            </a:r>
            <a:r>
              <a:rPr lang="en-GB" sz="4800" b="1" i="1" dirty="0">
                <a:latin typeface="Georgia" panose="02040502050405020303" pitchFamily="18" charset="0"/>
              </a:rPr>
              <a:t>everyone</a:t>
            </a:r>
            <a:r>
              <a:rPr lang="en-GB" sz="4800" i="1" dirty="0">
                <a:latin typeface="Georgia" panose="02040502050405020303" pitchFamily="18" charset="0"/>
              </a:rPr>
              <a:t> can get better at maths…when they put in the </a:t>
            </a:r>
            <a:r>
              <a:rPr lang="en-GB" sz="4800" b="1" i="1" dirty="0">
                <a:latin typeface="Georgia" panose="02040502050405020303" pitchFamily="18" charset="0"/>
              </a:rPr>
              <a:t>effort</a:t>
            </a:r>
            <a:r>
              <a:rPr lang="en-GB" sz="4800" i="1" dirty="0">
                <a:latin typeface="Georgia" panose="02040502050405020303" pitchFamily="18" charset="0"/>
              </a:rPr>
              <a:t> and work at it.</a:t>
            </a:r>
          </a:p>
        </p:txBody>
      </p:sp>
      <p:pic>
        <p:nvPicPr>
          <p:cNvPr id="1026" name="Picture 2" descr="R:\Education (CG)\Mathematics Mastery\Core team (MM)\1. Communications\1. Photos\2. Classrooms\1. Primary\130611 School\Best\IMG_45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97" t="18656" r="22395" b="10748"/>
          <a:stretch/>
        </p:blipFill>
        <p:spPr bwMode="auto">
          <a:xfrm>
            <a:off x="6372200" y="4725144"/>
            <a:ext cx="2587602" cy="20026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23528" y="260648"/>
            <a:ext cx="8424936" cy="1008112"/>
            <a:chOff x="-6445224" y="2924943"/>
            <a:chExt cx="8424936" cy="1008112"/>
          </a:xfrm>
        </p:grpSpPr>
        <p:sp>
          <p:nvSpPr>
            <p:cNvPr id="7" name="Rounded Rectangle 6"/>
            <p:cNvSpPr/>
            <p:nvPr/>
          </p:nvSpPr>
          <p:spPr>
            <a:xfrm>
              <a:off x="-6445224" y="2924943"/>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orgia" panose="02040502050405020303" pitchFamily="18" charset="0"/>
              </a:endParaRPr>
            </a:p>
          </p:txBody>
        </p:sp>
        <p:sp>
          <p:nvSpPr>
            <p:cNvPr id="8" name="TextBox 7"/>
            <p:cNvSpPr txBox="1"/>
            <p:nvPr/>
          </p:nvSpPr>
          <p:spPr>
            <a:xfrm>
              <a:off x="-6445224" y="3013500"/>
              <a:ext cx="8424936" cy="830997"/>
            </a:xfrm>
            <a:prstGeom prst="rect">
              <a:avLst/>
            </a:prstGeom>
            <a:noFill/>
          </p:spPr>
          <p:txBody>
            <a:bodyPr wrap="square" rtlCol="0" anchor="ctr">
              <a:spAutoFit/>
            </a:bodyPr>
            <a:lstStyle/>
            <a:p>
              <a:r>
                <a:rPr lang="en-GB" sz="4800" dirty="0" smtClean="0">
                  <a:solidFill>
                    <a:srgbClr val="F8F8F8"/>
                  </a:solidFill>
                  <a:latin typeface="Georgia" panose="02040502050405020303" pitchFamily="18" charset="0"/>
                </a:rPr>
                <a:t>Success </a:t>
              </a:r>
              <a:r>
                <a:rPr lang="en-GB" sz="4800" dirty="0">
                  <a:solidFill>
                    <a:srgbClr val="F8F8F8"/>
                  </a:solidFill>
                  <a:latin typeface="Georgia" panose="02040502050405020303" pitchFamily="18" charset="0"/>
                </a:rPr>
                <a:t>for all</a:t>
              </a:r>
              <a:endParaRPr lang="en-GB" sz="4800" b="0" dirty="0">
                <a:solidFill>
                  <a:srgbClr val="F8F8F8"/>
                </a:solidFill>
                <a:latin typeface="Georgia" panose="02040502050405020303" pitchFamily="18" charset="0"/>
              </a:endParaRPr>
            </a:p>
          </p:txBody>
        </p:sp>
      </p:grpSp>
    </p:spTree>
    <p:extLst>
      <p:ext uri="{BB962C8B-B14F-4D97-AF65-F5344CB8AC3E}">
        <p14:creationId xmlns:p14="http://schemas.microsoft.com/office/powerpoint/2010/main" val="420806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77499" y="1763267"/>
            <a:ext cx="1350774" cy="1792616"/>
          </a:xfrm>
          <a:prstGeom prst="rect">
            <a:avLst/>
          </a:prstGeom>
        </p:spPr>
      </p:pic>
      <p:pic>
        <p:nvPicPr>
          <p:cNvPr id="11" name="Picture 10"/>
          <p:cNvPicPr>
            <a:picLocks noChangeAspect="1"/>
          </p:cNvPicPr>
          <p:nvPr/>
        </p:nvPicPr>
        <p:blipFill>
          <a:blip r:embed="rId4"/>
          <a:stretch>
            <a:fillRect/>
          </a:stretch>
        </p:blipFill>
        <p:spPr>
          <a:xfrm>
            <a:off x="5572219" y="1342564"/>
            <a:ext cx="1611080" cy="1996028"/>
          </a:xfrm>
          <a:prstGeom prst="rect">
            <a:avLst/>
          </a:prstGeom>
        </p:spPr>
      </p:pic>
      <p:pic>
        <p:nvPicPr>
          <p:cNvPr id="9" name="Picture 8"/>
          <p:cNvPicPr>
            <a:picLocks noChangeAspect="1"/>
          </p:cNvPicPr>
          <p:nvPr/>
        </p:nvPicPr>
        <p:blipFill>
          <a:blip r:embed="rId5"/>
          <a:stretch>
            <a:fillRect/>
          </a:stretch>
        </p:blipFill>
        <p:spPr>
          <a:xfrm>
            <a:off x="3095920" y="1673424"/>
            <a:ext cx="1210760" cy="1816140"/>
          </a:xfrm>
          <a:prstGeom prst="rect">
            <a:avLst/>
          </a:prstGeom>
        </p:spPr>
      </p:pic>
      <p:sp>
        <p:nvSpPr>
          <p:cNvPr id="4" name="Title 3"/>
          <p:cNvSpPr>
            <a:spLocks noGrp="1"/>
          </p:cNvSpPr>
          <p:nvPr>
            <p:ph type="title"/>
          </p:nvPr>
        </p:nvSpPr>
        <p:spPr>
          <a:xfrm>
            <a:off x="440784" y="-18256"/>
            <a:ext cx="8229600" cy="1143000"/>
          </a:xfrm>
        </p:spPr>
        <p:txBody>
          <a:bodyPr>
            <a:normAutofit/>
          </a:bodyPr>
          <a:lstStyle/>
          <a:p>
            <a:r>
              <a:rPr lang="en-GB" sz="4000" dirty="0">
                <a:solidFill>
                  <a:srgbClr val="D12149"/>
                </a:solidFill>
              </a:rPr>
              <a:t>Negative perceptions of maths</a:t>
            </a:r>
            <a:endParaRPr lang="en-GB" sz="4000" dirty="0"/>
          </a:p>
        </p:txBody>
      </p:sp>
      <p:sp>
        <p:nvSpPr>
          <p:cNvPr id="5" name="Content Placeholder 4"/>
          <p:cNvSpPr>
            <a:spLocks noGrp="1"/>
          </p:cNvSpPr>
          <p:nvPr>
            <p:ph idx="1"/>
          </p:nvPr>
        </p:nvSpPr>
        <p:spPr>
          <a:xfrm>
            <a:off x="125044" y="4149080"/>
            <a:ext cx="9045068" cy="2592288"/>
          </a:xfrm>
        </p:spPr>
        <p:txBody>
          <a:bodyPr>
            <a:normAutofit/>
          </a:bodyPr>
          <a:lstStyle/>
          <a:p>
            <a:r>
              <a:rPr lang="en-US" sz="2800" dirty="0"/>
              <a:t>Self-fulfilling prophecy</a:t>
            </a:r>
          </a:p>
          <a:p>
            <a:r>
              <a:rPr lang="en-US" sz="2800" dirty="0"/>
              <a:t>There is no maths gene</a:t>
            </a:r>
          </a:p>
          <a:p>
            <a:r>
              <a:rPr lang="en-US" sz="2800" dirty="0"/>
              <a:t>Develop perseverance and resilience and good ‘habits of mind’.</a:t>
            </a:r>
          </a:p>
        </p:txBody>
      </p:sp>
      <p:sp>
        <p:nvSpPr>
          <p:cNvPr id="2" name="Oval Callout 1"/>
          <p:cNvSpPr/>
          <p:nvPr/>
        </p:nvSpPr>
        <p:spPr>
          <a:xfrm>
            <a:off x="163967" y="1002912"/>
            <a:ext cx="2016224" cy="864096"/>
          </a:xfrm>
          <a:prstGeom prst="wedgeEllipseCallout">
            <a:avLst>
              <a:gd name="adj1" fmla="val 7608"/>
              <a:gd name="adj2" fmla="val 786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Georgia" panose="02040502050405020303" pitchFamily="18" charset="0"/>
              </a:rPr>
              <a:t>I can’t do maths</a:t>
            </a:r>
          </a:p>
        </p:txBody>
      </p:sp>
      <p:sp>
        <p:nvSpPr>
          <p:cNvPr id="3" name="Rounded Rectangular Callout 2"/>
          <p:cNvSpPr/>
          <p:nvPr/>
        </p:nvSpPr>
        <p:spPr>
          <a:xfrm>
            <a:off x="6976415" y="899171"/>
            <a:ext cx="2016224" cy="864096"/>
          </a:xfrm>
          <a:prstGeom prst="wedgeRoundRectCallout">
            <a:avLst>
              <a:gd name="adj1" fmla="val -47479"/>
              <a:gd name="adj2" fmla="val 8564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Georgia" panose="02040502050405020303" pitchFamily="18" charset="0"/>
              </a:rPr>
              <a:t>I was never any good at maths</a:t>
            </a:r>
          </a:p>
        </p:txBody>
      </p:sp>
      <p:sp>
        <p:nvSpPr>
          <p:cNvPr id="6" name="Rectangular Callout 5"/>
          <p:cNvSpPr/>
          <p:nvPr/>
        </p:nvSpPr>
        <p:spPr>
          <a:xfrm>
            <a:off x="3919596" y="1002912"/>
            <a:ext cx="1791279" cy="712494"/>
          </a:xfrm>
          <a:prstGeom prst="wedgeRectCallout">
            <a:avLst>
              <a:gd name="adj1" fmla="val -43881"/>
              <a:gd name="adj2" fmla="val 13986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Georgia" panose="02040502050405020303" pitchFamily="18" charset="0"/>
              </a:rPr>
              <a:t>I hated maths at school</a:t>
            </a:r>
          </a:p>
        </p:txBody>
      </p:sp>
      <p:grpSp>
        <p:nvGrpSpPr>
          <p:cNvPr id="15" name="Group 14"/>
          <p:cNvGrpSpPr/>
          <p:nvPr/>
        </p:nvGrpSpPr>
        <p:grpSpPr>
          <a:xfrm>
            <a:off x="4289999" y="2780928"/>
            <a:ext cx="2401900" cy="2463337"/>
            <a:chOff x="4289999" y="3018563"/>
            <a:chExt cx="2401900" cy="2463337"/>
          </a:xfrm>
        </p:grpSpPr>
        <p:pic>
          <p:nvPicPr>
            <p:cNvPr id="12" name="Picture 11"/>
            <p:cNvPicPr>
              <a:picLocks noChangeAspect="1"/>
            </p:cNvPicPr>
            <p:nvPr/>
          </p:nvPicPr>
          <p:blipFill>
            <a:blip r:embed="rId6"/>
            <a:stretch>
              <a:fillRect/>
            </a:stretch>
          </p:blipFill>
          <p:spPr>
            <a:xfrm>
              <a:off x="5539374" y="4396050"/>
              <a:ext cx="1152525" cy="1085850"/>
            </a:xfrm>
            <a:prstGeom prst="rect">
              <a:avLst/>
            </a:prstGeom>
          </p:spPr>
        </p:pic>
        <p:sp>
          <p:nvSpPr>
            <p:cNvPr id="8" name="Cloud Callout 7"/>
            <p:cNvSpPr/>
            <p:nvPr/>
          </p:nvSpPr>
          <p:spPr>
            <a:xfrm>
              <a:off x="4289999" y="3018563"/>
              <a:ext cx="1957662" cy="1247149"/>
            </a:xfrm>
            <a:prstGeom prst="cloudCallout">
              <a:avLst>
                <a:gd name="adj1" fmla="val 24826"/>
                <a:gd name="adj2" fmla="val 660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Georgia" panose="02040502050405020303" pitchFamily="18" charset="0"/>
                </a:rPr>
                <a:t>…it’s ok to be rubbish at maths</a:t>
              </a:r>
            </a:p>
          </p:txBody>
        </p:sp>
      </p:grpSp>
      <p:grpSp>
        <p:nvGrpSpPr>
          <p:cNvPr id="14" name="Group 13"/>
          <p:cNvGrpSpPr/>
          <p:nvPr/>
        </p:nvGrpSpPr>
        <p:grpSpPr>
          <a:xfrm>
            <a:off x="7061900" y="2708920"/>
            <a:ext cx="2108212" cy="2502799"/>
            <a:chOff x="7061900" y="2979101"/>
            <a:chExt cx="2108212" cy="2502799"/>
          </a:xfrm>
        </p:grpSpPr>
        <p:sp>
          <p:nvSpPr>
            <p:cNvPr id="7" name="Cloud Callout 6"/>
            <p:cNvSpPr/>
            <p:nvPr/>
          </p:nvSpPr>
          <p:spPr>
            <a:xfrm>
              <a:off x="7076815" y="2979101"/>
              <a:ext cx="2093297" cy="968971"/>
            </a:xfrm>
            <a:prstGeom prst="cloudCallout">
              <a:avLst>
                <a:gd name="adj1" fmla="val -16041"/>
                <a:gd name="adj2" fmla="val 945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Georgia" panose="02040502050405020303" pitchFamily="18" charset="0"/>
                </a:rPr>
                <a:t>…maths isn’t important</a:t>
              </a:r>
            </a:p>
          </p:txBody>
        </p:sp>
        <p:pic>
          <p:nvPicPr>
            <p:cNvPr id="13" name="Picture 12"/>
            <p:cNvPicPr>
              <a:picLocks noChangeAspect="1"/>
            </p:cNvPicPr>
            <p:nvPr/>
          </p:nvPicPr>
          <p:blipFill>
            <a:blip r:embed="rId7"/>
            <a:stretch>
              <a:fillRect/>
            </a:stretch>
          </p:blipFill>
          <p:spPr>
            <a:xfrm>
              <a:off x="7061900" y="4422754"/>
              <a:ext cx="836168" cy="1059146"/>
            </a:xfrm>
            <a:prstGeom prst="rect">
              <a:avLst/>
            </a:prstGeom>
          </p:spPr>
        </p:pic>
      </p:grpSp>
    </p:spTree>
    <p:extLst>
      <p:ext uri="{BB962C8B-B14F-4D97-AF65-F5344CB8AC3E}">
        <p14:creationId xmlns:p14="http://schemas.microsoft.com/office/powerpoint/2010/main" val="8705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Georgia" panose="02040502050405020303" pitchFamily="18" charset="0"/>
                <a:ea typeface="+mj-ea"/>
                <a:cs typeface="+mj-cs"/>
              </a:defRPr>
            </a:lvl1pPr>
          </a:lstStyle>
          <a:p>
            <a:r>
              <a:rPr lang="en-GB" dirty="0">
                <a:solidFill>
                  <a:srgbClr val="B71F36"/>
                </a:solidFill>
              </a:rPr>
              <a:t>How can we overcome negative perceptions of maths?</a:t>
            </a:r>
          </a:p>
        </p:txBody>
      </p:sp>
      <p:sp>
        <p:nvSpPr>
          <p:cNvPr id="14" name="Content Placeholder 2"/>
          <p:cNvSpPr txBox="1">
            <a:spLocks/>
          </p:cNvSpPr>
          <p:nvPr/>
        </p:nvSpPr>
        <p:spPr>
          <a:xfrm>
            <a:off x="556192" y="3483982"/>
            <a:ext cx="8229600" cy="239329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eorgia" panose="020405020504050203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Georgia" panose="020405020504050203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3500" dirty="0"/>
              <a:t>Portray challenges, effort, and mistakes as highly valued </a:t>
            </a:r>
            <a:r>
              <a:rPr lang="en-GB" sz="3500" u="sng" dirty="0"/>
              <a:t>for all pupils</a:t>
            </a:r>
            <a:r>
              <a:rPr lang="en-GB" sz="3500" dirty="0"/>
              <a:t>.</a:t>
            </a:r>
          </a:p>
          <a:p>
            <a:pPr marL="0" indent="0">
              <a:buFont typeface="Arial" panose="020B0604020202020204" pitchFamily="34" charset="0"/>
              <a:buNone/>
            </a:pPr>
            <a:endParaRPr lang="en-GB" sz="3500" dirty="0"/>
          </a:p>
          <a:p>
            <a:r>
              <a:rPr lang="en-GB" sz="3500" dirty="0"/>
              <a:t>Praise and feedback on the process.</a:t>
            </a:r>
            <a:endParaRPr lang="en-GB" sz="700" dirty="0">
              <a:solidFill>
                <a:srgbClr val="808285"/>
              </a:solidFill>
            </a:endParaRPr>
          </a:p>
        </p:txBody>
      </p:sp>
      <p:sp>
        <p:nvSpPr>
          <p:cNvPr id="15" name="Rectangle 14"/>
          <p:cNvSpPr/>
          <p:nvPr/>
        </p:nvSpPr>
        <p:spPr>
          <a:xfrm>
            <a:off x="4788024" y="6021288"/>
            <a:ext cx="4572000" cy="584775"/>
          </a:xfrm>
          <a:prstGeom prst="rect">
            <a:avLst/>
          </a:prstGeom>
        </p:spPr>
        <p:txBody>
          <a:bodyPr>
            <a:spAutoFit/>
          </a:bodyPr>
          <a:lstStyle/>
          <a:p>
            <a:r>
              <a:rPr lang="en-GB" sz="1600" i="1" dirty="0">
                <a:latin typeface="Georgia" panose="02040502050405020303" pitchFamily="18" charset="0"/>
              </a:rPr>
              <a:t>From Dweck C., Mindsets and Math/Science achievement, Stanford University, 2008</a:t>
            </a:r>
          </a:p>
        </p:txBody>
      </p:sp>
      <p:sp>
        <p:nvSpPr>
          <p:cNvPr id="16" name="AutoShape 7"/>
          <p:cNvSpPr>
            <a:spLocks noChangeArrowheads="1"/>
          </p:cNvSpPr>
          <p:nvPr/>
        </p:nvSpPr>
        <p:spPr bwMode="auto">
          <a:xfrm>
            <a:off x="205591" y="1258388"/>
            <a:ext cx="1930400" cy="787400"/>
          </a:xfrm>
          <a:prstGeom prst="wedgeRoundRectCallout">
            <a:avLst>
              <a:gd name="adj1" fmla="val 42352"/>
              <a:gd name="adj2" fmla="val 79838"/>
              <a:gd name="adj3" fmla="val 16667"/>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chemeClr val="bg1"/>
                </a:solidFill>
                <a:latin typeface="Georgia" panose="02040502050405020303" pitchFamily="18" charset="0"/>
              </a:rPr>
              <a:t>Intelligence can grow</a:t>
            </a:r>
          </a:p>
        </p:txBody>
      </p:sp>
      <p:sp>
        <p:nvSpPr>
          <p:cNvPr id="17" name="AutoShape 9"/>
          <p:cNvSpPr>
            <a:spLocks noChangeArrowheads="1"/>
          </p:cNvSpPr>
          <p:nvPr/>
        </p:nvSpPr>
        <p:spPr bwMode="auto">
          <a:xfrm>
            <a:off x="556192" y="2387526"/>
            <a:ext cx="1930400" cy="787400"/>
          </a:xfrm>
          <a:prstGeom prst="wedgeRoundRectCallout">
            <a:avLst>
              <a:gd name="adj1" fmla="val -2136"/>
              <a:gd name="adj2" fmla="val 80444"/>
              <a:gd name="adj3" fmla="val 16667"/>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rgbClr val="FFFFFF"/>
                </a:solidFill>
                <a:latin typeface="Georgia" panose="02040502050405020303" pitchFamily="18" charset="0"/>
              </a:rPr>
              <a:t>Effort leads to success</a:t>
            </a:r>
          </a:p>
        </p:txBody>
      </p:sp>
      <p:sp>
        <p:nvSpPr>
          <p:cNvPr id="19" name="AutoShape 13"/>
          <p:cNvSpPr>
            <a:spLocks noChangeArrowheads="1"/>
          </p:cNvSpPr>
          <p:nvPr/>
        </p:nvSpPr>
        <p:spPr bwMode="auto">
          <a:xfrm>
            <a:off x="3635896" y="1620853"/>
            <a:ext cx="2501900" cy="1143000"/>
          </a:xfrm>
          <a:prstGeom prst="wedgeRoundRectCallout">
            <a:avLst>
              <a:gd name="adj1" fmla="val -32486"/>
              <a:gd name="adj2" fmla="val 72917"/>
              <a:gd name="adj3" fmla="val 16667"/>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chemeClr val="bg1"/>
                </a:solidFill>
                <a:latin typeface="Georgia" panose="02040502050405020303" pitchFamily="18" charset="0"/>
              </a:rPr>
              <a:t>When the going gets tough ... dig in and persist</a:t>
            </a:r>
          </a:p>
        </p:txBody>
      </p:sp>
      <p:sp>
        <p:nvSpPr>
          <p:cNvPr id="20" name="AutoShape 15"/>
          <p:cNvSpPr>
            <a:spLocks noChangeArrowheads="1"/>
          </p:cNvSpPr>
          <p:nvPr/>
        </p:nvSpPr>
        <p:spPr bwMode="auto">
          <a:xfrm>
            <a:off x="7162452" y="867894"/>
            <a:ext cx="1816100" cy="1092200"/>
          </a:xfrm>
          <a:prstGeom prst="wedgeRoundRectCallout">
            <a:avLst>
              <a:gd name="adj1" fmla="val -72028"/>
              <a:gd name="adj2" fmla="val 53051"/>
              <a:gd name="adj3" fmla="val 16667"/>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chemeClr val="bg1"/>
                </a:solidFill>
                <a:latin typeface="Georgia" panose="02040502050405020303" pitchFamily="18" charset="0"/>
              </a:rPr>
              <a:t>I need to believe in myself</a:t>
            </a:r>
          </a:p>
        </p:txBody>
      </p:sp>
      <p:sp>
        <p:nvSpPr>
          <p:cNvPr id="22" name="AutoShape 8"/>
          <p:cNvSpPr>
            <a:spLocks noChangeArrowheads="1"/>
          </p:cNvSpPr>
          <p:nvPr/>
        </p:nvSpPr>
        <p:spPr bwMode="auto">
          <a:xfrm>
            <a:off x="215178" y="1268760"/>
            <a:ext cx="1930400" cy="787400"/>
          </a:xfrm>
          <a:prstGeom prst="wedgeRoundRectCallout">
            <a:avLst>
              <a:gd name="adj1" fmla="val -39801"/>
              <a:gd name="adj2" fmla="val 68750"/>
              <a:gd name="adj3" fmla="val 16667"/>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chemeClr val="bg1"/>
                </a:solidFill>
                <a:latin typeface="Georgia" panose="02040502050405020303" pitchFamily="18" charset="0"/>
              </a:rPr>
              <a:t>Intelligence is fixed</a:t>
            </a:r>
          </a:p>
        </p:txBody>
      </p:sp>
      <p:sp>
        <p:nvSpPr>
          <p:cNvPr id="23" name="AutoShape 10"/>
          <p:cNvSpPr>
            <a:spLocks noChangeArrowheads="1"/>
          </p:cNvSpPr>
          <p:nvPr/>
        </p:nvSpPr>
        <p:spPr bwMode="auto">
          <a:xfrm>
            <a:off x="556192" y="2406805"/>
            <a:ext cx="1930400" cy="787400"/>
          </a:xfrm>
          <a:prstGeom prst="wedgeRoundRectCallout">
            <a:avLst>
              <a:gd name="adj1" fmla="val -38486"/>
              <a:gd name="adj2" fmla="val 73588"/>
              <a:gd name="adj3" fmla="val 16667"/>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rgbClr val="FFFFFF"/>
                </a:solidFill>
                <a:latin typeface="Georgia" panose="02040502050405020303" pitchFamily="18" charset="0"/>
              </a:rPr>
              <a:t>Ability leads to success</a:t>
            </a:r>
          </a:p>
        </p:txBody>
      </p:sp>
      <p:sp>
        <p:nvSpPr>
          <p:cNvPr id="25" name="AutoShape 16"/>
          <p:cNvSpPr>
            <a:spLocks noChangeArrowheads="1"/>
          </p:cNvSpPr>
          <p:nvPr/>
        </p:nvSpPr>
        <p:spPr bwMode="auto">
          <a:xfrm>
            <a:off x="7217342" y="878830"/>
            <a:ext cx="1651000" cy="1092200"/>
          </a:xfrm>
          <a:prstGeom prst="wedgeRoundRectCallout">
            <a:avLst>
              <a:gd name="adj1" fmla="val 67690"/>
              <a:gd name="adj2" fmla="val 57993"/>
              <a:gd name="adj3" fmla="val 16667"/>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chemeClr val="bg1"/>
                </a:solidFill>
                <a:latin typeface="Georgia" panose="02040502050405020303" pitchFamily="18" charset="0"/>
              </a:rPr>
              <a:t>I need to be viewed as able</a:t>
            </a:r>
          </a:p>
        </p:txBody>
      </p:sp>
      <p:sp>
        <p:nvSpPr>
          <p:cNvPr id="27" name="AutoShape 14"/>
          <p:cNvSpPr>
            <a:spLocks noChangeArrowheads="1"/>
          </p:cNvSpPr>
          <p:nvPr/>
        </p:nvSpPr>
        <p:spPr bwMode="auto">
          <a:xfrm>
            <a:off x="3635896" y="1671934"/>
            <a:ext cx="2559050" cy="1143000"/>
          </a:xfrm>
          <a:prstGeom prst="wedgeRoundRectCallout">
            <a:avLst>
              <a:gd name="adj1" fmla="val -7319"/>
              <a:gd name="adj2" fmla="val 75139"/>
              <a:gd name="adj3" fmla="val 16667"/>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2000" b="1" dirty="0">
                <a:solidFill>
                  <a:schemeClr val="bg1"/>
                </a:solidFill>
                <a:latin typeface="Georgia" panose="02040502050405020303" pitchFamily="18" charset="0"/>
              </a:rPr>
              <a:t>When the going gets tough ... I get found out</a:t>
            </a:r>
          </a:p>
        </p:txBody>
      </p:sp>
    </p:spTree>
    <p:extLst>
      <p:ext uri="{BB962C8B-B14F-4D97-AF65-F5344CB8AC3E}">
        <p14:creationId xmlns:p14="http://schemas.microsoft.com/office/powerpoint/2010/main" val="13847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animBg="1"/>
      <p:bldP spid="17" grpId="0" animBg="1"/>
      <p:bldP spid="19" grpId="0" animBg="1"/>
      <p:bldP spid="20" grpId="0" animBg="1"/>
      <p:bldP spid="22" grpId="0" animBg="1"/>
      <p:bldP spid="22" grpId="1" animBg="1"/>
      <p:bldP spid="23" grpId="0" animBg="1"/>
      <p:bldP spid="23" grpId="1" animBg="1"/>
      <p:bldP spid="25" grpId="0" animBg="1"/>
      <p:bldP spid="25" grpId="1" animBg="1"/>
      <p:bldP spid="27" grpId="0" animBg="1"/>
      <p:bldP spid="2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6582" y="1453328"/>
            <a:ext cx="4310926" cy="1216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Georgia" panose="02040502050405020303" pitchFamily="18" charset="0"/>
              </a:rPr>
              <a:t>I am amazed that you have finished the task already -  you are such a fast worker!</a:t>
            </a:r>
          </a:p>
        </p:txBody>
      </p:sp>
      <p:grpSp>
        <p:nvGrpSpPr>
          <p:cNvPr id="13" name="Group 12"/>
          <p:cNvGrpSpPr/>
          <p:nvPr/>
        </p:nvGrpSpPr>
        <p:grpSpPr>
          <a:xfrm>
            <a:off x="3803104" y="5029081"/>
            <a:ext cx="5256584" cy="1656184"/>
            <a:chOff x="2267744" y="3658400"/>
            <a:chExt cx="4392488" cy="1938992"/>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658401"/>
              <a:ext cx="4392488" cy="193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67744" y="3658400"/>
              <a:ext cx="4176464" cy="1938992"/>
            </a:xfrm>
            <a:prstGeom prst="rect">
              <a:avLst/>
            </a:prstGeom>
            <a:noFill/>
          </p:spPr>
          <p:txBody>
            <a:bodyPr wrap="square" rtlCol="0">
              <a:spAutoFit/>
            </a:bodyPr>
            <a:lstStyle/>
            <a:p>
              <a:pPr algn="ctr"/>
              <a:r>
                <a:rPr lang="en-GB" sz="2400" dirty="0">
                  <a:solidFill>
                    <a:schemeClr val="bg1"/>
                  </a:solidFill>
                  <a:latin typeface="Georgia" panose="02040502050405020303" pitchFamily="18" charset="0"/>
                </a:rPr>
                <a:t>I enjoyed marking your work. You got all the questions right! You are destined to be a mathematician when you grow up!</a:t>
              </a:r>
            </a:p>
          </p:txBody>
        </p:sp>
      </p:grpSp>
      <p:grpSp>
        <p:nvGrpSpPr>
          <p:cNvPr id="15" name="Group 14"/>
          <p:cNvGrpSpPr/>
          <p:nvPr/>
        </p:nvGrpSpPr>
        <p:grpSpPr>
          <a:xfrm>
            <a:off x="4792971" y="3566981"/>
            <a:ext cx="4248472" cy="1275850"/>
            <a:chOff x="5456711" y="1387227"/>
            <a:chExt cx="3341688" cy="1609725"/>
          </a:xfrm>
        </p:grpSpPr>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711" y="1387227"/>
              <a:ext cx="3341687"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56712" y="1387227"/>
              <a:ext cx="3341687" cy="1569660"/>
            </a:xfrm>
            <a:prstGeom prst="rect">
              <a:avLst/>
            </a:prstGeom>
            <a:noFill/>
          </p:spPr>
          <p:txBody>
            <a:bodyPr wrap="square" rtlCol="0">
              <a:spAutoFit/>
            </a:bodyPr>
            <a:lstStyle/>
            <a:p>
              <a:r>
                <a:rPr lang="en-GB" sz="2400" dirty="0">
                  <a:solidFill>
                    <a:schemeClr val="bg1"/>
                  </a:solidFill>
                  <a:latin typeface="Georgia" panose="02040502050405020303" pitchFamily="18" charset="0"/>
                </a:rPr>
                <a:t>You scored 90% on your exam  which is an ‘A’ grade! You are excellent at Maths!</a:t>
              </a:r>
            </a:p>
          </p:txBody>
        </p:sp>
      </p:grpSp>
      <p:sp>
        <p:nvSpPr>
          <p:cNvPr id="16" name="Rectangle 15"/>
          <p:cNvSpPr/>
          <p:nvPr/>
        </p:nvSpPr>
        <p:spPr>
          <a:xfrm>
            <a:off x="343744" y="2944242"/>
            <a:ext cx="3894158" cy="134438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Georgia" panose="02040502050405020303" pitchFamily="18" charset="0"/>
              </a:rPr>
              <a:t>I like the way you tried to work that out. Your answer is very close – try again!</a:t>
            </a:r>
          </a:p>
        </p:txBody>
      </p:sp>
      <p:grpSp>
        <p:nvGrpSpPr>
          <p:cNvPr id="17" name="Group 16"/>
          <p:cNvGrpSpPr/>
          <p:nvPr/>
        </p:nvGrpSpPr>
        <p:grpSpPr>
          <a:xfrm>
            <a:off x="5337474" y="2157156"/>
            <a:ext cx="3341687" cy="1223574"/>
            <a:chOff x="5004048" y="1394101"/>
            <a:chExt cx="3341687" cy="1609725"/>
          </a:xfrm>
        </p:grpSpPr>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394101"/>
              <a:ext cx="3341687"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004048" y="1406875"/>
              <a:ext cx="3341687" cy="1200329"/>
            </a:xfrm>
            <a:prstGeom prst="rect">
              <a:avLst/>
            </a:prstGeom>
            <a:noFill/>
          </p:spPr>
          <p:txBody>
            <a:bodyPr wrap="square" rtlCol="0">
              <a:spAutoFit/>
            </a:bodyPr>
            <a:lstStyle/>
            <a:p>
              <a:pPr algn="ctr"/>
              <a:r>
                <a:rPr lang="en-GB" sz="2400" dirty="0">
                  <a:latin typeface="Georgia" panose="02040502050405020303" pitchFamily="18" charset="0"/>
                </a:rPr>
                <a:t>I am impressed by how hard you have tried to work this out.</a:t>
              </a:r>
            </a:p>
          </p:txBody>
        </p:sp>
      </p:grpSp>
      <p:grpSp>
        <p:nvGrpSpPr>
          <p:cNvPr id="20" name="Group 19"/>
          <p:cNvGrpSpPr/>
          <p:nvPr/>
        </p:nvGrpSpPr>
        <p:grpSpPr>
          <a:xfrm>
            <a:off x="176582" y="4726924"/>
            <a:ext cx="3312368" cy="1200329"/>
            <a:chOff x="444578" y="3717032"/>
            <a:chExt cx="3312368" cy="1584176"/>
          </a:xfrm>
        </p:grpSpPr>
        <p:sp>
          <p:nvSpPr>
            <p:cNvPr id="21" name="Rectangle 20"/>
            <p:cNvSpPr/>
            <p:nvPr/>
          </p:nvSpPr>
          <p:spPr>
            <a:xfrm>
              <a:off x="444578" y="3717032"/>
              <a:ext cx="3312368" cy="158417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Georgia" panose="02040502050405020303" pitchFamily="18" charset="0"/>
              </a:endParaRPr>
            </a:p>
          </p:txBody>
        </p:sp>
        <p:sp>
          <p:nvSpPr>
            <p:cNvPr id="22" name="TextBox 21"/>
            <p:cNvSpPr txBox="1"/>
            <p:nvPr/>
          </p:nvSpPr>
          <p:spPr>
            <a:xfrm>
              <a:off x="444578" y="3717032"/>
              <a:ext cx="3312368" cy="1200329"/>
            </a:xfrm>
            <a:prstGeom prst="rect">
              <a:avLst/>
            </a:prstGeom>
            <a:noFill/>
          </p:spPr>
          <p:txBody>
            <a:bodyPr wrap="square" rtlCol="0">
              <a:spAutoFit/>
            </a:bodyPr>
            <a:lstStyle/>
            <a:p>
              <a:pPr algn="ctr"/>
              <a:r>
                <a:rPr lang="en-GB" sz="2400" dirty="0">
                  <a:latin typeface="Georgia" panose="02040502050405020303" pitchFamily="18" charset="0"/>
                </a:rPr>
                <a:t>Great! You persevered and did well in your subtracting equations!</a:t>
              </a:r>
            </a:p>
          </p:txBody>
        </p:sp>
      </p:grpSp>
      <p:grpSp>
        <p:nvGrpSpPr>
          <p:cNvPr id="23" name="Group 22"/>
          <p:cNvGrpSpPr/>
          <p:nvPr/>
        </p:nvGrpSpPr>
        <p:grpSpPr>
          <a:xfrm>
            <a:off x="5042756" y="271502"/>
            <a:ext cx="3931121" cy="1584176"/>
            <a:chOff x="5033366" y="3498077"/>
            <a:chExt cx="3931121" cy="2019155"/>
          </a:xfrm>
        </p:grpSpPr>
        <p:sp>
          <p:nvSpPr>
            <p:cNvPr id="24" name="Rectangle 23"/>
            <p:cNvSpPr/>
            <p:nvPr/>
          </p:nvSpPr>
          <p:spPr>
            <a:xfrm>
              <a:off x="5033366" y="3525108"/>
              <a:ext cx="3931121" cy="199212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Georgia" panose="02040502050405020303" pitchFamily="18" charset="0"/>
              </a:endParaRPr>
            </a:p>
          </p:txBody>
        </p:sp>
        <p:sp>
          <p:nvSpPr>
            <p:cNvPr id="25" name="TextBox 24"/>
            <p:cNvSpPr txBox="1"/>
            <p:nvPr/>
          </p:nvSpPr>
          <p:spPr>
            <a:xfrm>
              <a:off x="5033366" y="3498077"/>
              <a:ext cx="3931121" cy="1569660"/>
            </a:xfrm>
            <a:prstGeom prst="rect">
              <a:avLst/>
            </a:prstGeom>
            <a:noFill/>
          </p:spPr>
          <p:txBody>
            <a:bodyPr wrap="square" rtlCol="0">
              <a:spAutoFit/>
            </a:bodyPr>
            <a:lstStyle/>
            <a:p>
              <a:pPr algn="ctr"/>
              <a:r>
                <a:rPr lang="en-GB" sz="2400" dirty="0">
                  <a:latin typeface="Georgia" panose="02040502050405020303" pitchFamily="18" charset="0"/>
                </a:rPr>
                <a:t>Well done on your maths test, you have learnt from the feedback I gave you last week and have improved.</a:t>
              </a:r>
            </a:p>
          </p:txBody>
        </p:sp>
      </p:grpSp>
      <p:sp>
        <p:nvSpPr>
          <p:cNvPr id="26" name="Title 3"/>
          <p:cNvSpPr>
            <a:spLocks noGrp="1"/>
          </p:cNvSpPr>
          <p:nvPr>
            <p:ph type="title"/>
          </p:nvPr>
        </p:nvSpPr>
        <p:spPr>
          <a:xfrm>
            <a:off x="3448" y="60640"/>
            <a:ext cx="8229600" cy="1143000"/>
          </a:xfrm>
        </p:spPr>
        <p:txBody>
          <a:bodyPr>
            <a:normAutofit/>
          </a:bodyPr>
          <a:lstStyle/>
          <a:p>
            <a:pPr algn="l"/>
            <a:r>
              <a:rPr lang="en-GB" sz="4000" dirty="0">
                <a:solidFill>
                  <a:srgbClr val="D12149"/>
                </a:solidFill>
              </a:rPr>
              <a:t>Types of praise</a:t>
            </a:r>
            <a:endParaRPr lang="en-GB" sz="4000" dirty="0"/>
          </a:p>
        </p:txBody>
      </p:sp>
    </p:spTree>
    <p:extLst>
      <p:ext uri="{BB962C8B-B14F-4D97-AF65-F5344CB8AC3E}">
        <p14:creationId xmlns:p14="http://schemas.microsoft.com/office/powerpoint/2010/main" val="34370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60848"/>
            <a:ext cx="8229600" cy="1556792"/>
          </a:xfrm>
        </p:spPr>
        <p:txBody>
          <a:bodyPr>
            <a:normAutofit/>
          </a:bodyPr>
          <a:lstStyle/>
          <a:p>
            <a:r>
              <a:rPr lang="en-GB" sz="4000" b="1" i="1" u="sng" dirty="0" smtClean="0">
                <a:solidFill>
                  <a:srgbClr val="CB2149"/>
                </a:solidFill>
                <a:latin typeface="Georgia" panose="02040502050405020303" pitchFamily="18" charset="0"/>
              </a:rPr>
              <a:t>1. What is ‘Mathematics Mastery’?</a:t>
            </a:r>
            <a:endParaRPr lang="en-GB" sz="4000" b="1" u="sng" dirty="0">
              <a:solidFill>
                <a:srgbClr val="CB2149"/>
              </a:solidFill>
              <a:latin typeface="Georgia" panose="02040502050405020303" pitchFamily="18" charset="0"/>
            </a:endParaRPr>
          </a:p>
        </p:txBody>
      </p:sp>
    </p:spTree>
    <p:extLst>
      <p:ext uri="{BB962C8B-B14F-4D97-AF65-F5344CB8AC3E}">
        <p14:creationId xmlns:p14="http://schemas.microsoft.com/office/powerpoint/2010/main" val="2287699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686800" cy="4525963"/>
          </a:xfrm>
        </p:spPr>
        <p:txBody>
          <a:bodyPr>
            <a:normAutofit fontScale="92500" lnSpcReduction="10000"/>
          </a:bodyPr>
          <a:lstStyle/>
          <a:p>
            <a:pPr marL="0" indent="0">
              <a:buNone/>
            </a:pPr>
            <a:r>
              <a:rPr lang="en-GB" dirty="0">
                <a:latin typeface="Georgia" panose="02040502050405020303" pitchFamily="18" charset="0"/>
              </a:rPr>
              <a:t>Mindset is an idea developed by Dr. Carol Dweck.</a:t>
            </a:r>
          </a:p>
          <a:p>
            <a:pPr marL="0" indent="0">
              <a:buNone/>
            </a:pPr>
            <a:endParaRPr lang="en-GB" dirty="0">
              <a:latin typeface="Georgia" panose="02040502050405020303" pitchFamily="18" charset="0"/>
            </a:endParaRPr>
          </a:p>
          <a:p>
            <a:pPr marL="0" indent="0">
              <a:buNone/>
            </a:pPr>
            <a:r>
              <a:rPr lang="en-GB" dirty="0">
                <a:latin typeface="Georgia" panose="02040502050405020303" pitchFamily="18" charset="0"/>
              </a:rPr>
              <a:t>A set of beliefs that determine somebody’s behaviour and outlook in life.</a:t>
            </a:r>
            <a:br>
              <a:rPr lang="en-GB" dirty="0">
                <a:latin typeface="Georgia" panose="02040502050405020303" pitchFamily="18" charset="0"/>
              </a:rPr>
            </a:br>
            <a:endParaRPr lang="en-GB" dirty="0">
              <a:latin typeface="Georgia" panose="02040502050405020303" pitchFamily="18" charset="0"/>
            </a:endParaRPr>
          </a:p>
          <a:p>
            <a:pPr marL="0" indent="0">
              <a:buNone/>
            </a:pPr>
            <a:r>
              <a:rPr lang="en-GB" dirty="0">
                <a:latin typeface="Georgia" panose="02040502050405020303" pitchFamily="18" charset="0"/>
              </a:rPr>
              <a:t>Two types of mindset:</a:t>
            </a:r>
          </a:p>
          <a:p>
            <a:r>
              <a:rPr lang="en-GB" dirty="0">
                <a:latin typeface="Georgia" panose="02040502050405020303" pitchFamily="18" charset="0"/>
              </a:rPr>
              <a:t>A </a:t>
            </a:r>
            <a:r>
              <a:rPr lang="en-GB" b="1" dirty="0">
                <a:latin typeface="Georgia" panose="02040502050405020303" pitchFamily="18" charset="0"/>
              </a:rPr>
              <a:t>fixed</a:t>
            </a:r>
            <a:r>
              <a:rPr lang="en-GB" dirty="0">
                <a:solidFill>
                  <a:srgbClr val="FF0000"/>
                </a:solidFill>
                <a:latin typeface="Georgia" panose="02040502050405020303" pitchFamily="18" charset="0"/>
              </a:rPr>
              <a:t> </a:t>
            </a:r>
            <a:r>
              <a:rPr lang="en-GB" dirty="0">
                <a:latin typeface="Georgia" panose="02040502050405020303" pitchFamily="18" charset="0"/>
              </a:rPr>
              <a:t>mindset</a:t>
            </a:r>
          </a:p>
          <a:p>
            <a:r>
              <a:rPr lang="en-GB" dirty="0">
                <a:latin typeface="Georgia" panose="02040502050405020303" pitchFamily="18" charset="0"/>
              </a:rPr>
              <a:t>A </a:t>
            </a:r>
            <a:r>
              <a:rPr lang="en-GB" b="1" dirty="0">
                <a:latin typeface="Georgia" panose="02040502050405020303" pitchFamily="18" charset="0"/>
              </a:rPr>
              <a:t>growth</a:t>
            </a:r>
            <a:r>
              <a:rPr lang="en-GB" dirty="0">
                <a:latin typeface="Georgia" panose="02040502050405020303" pitchFamily="18" charset="0"/>
              </a:rPr>
              <a:t> mindset</a:t>
            </a:r>
            <a:br>
              <a:rPr lang="en-GB" dirty="0">
                <a:latin typeface="Georgia" panose="02040502050405020303" pitchFamily="18" charset="0"/>
              </a:rPr>
            </a:br>
            <a:endParaRPr lang="en-GB" dirty="0">
              <a:latin typeface="Georgia" panose="02040502050405020303" pitchFamily="18" charset="0"/>
            </a:endParaRPr>
          </a:p>
          <a:p>
            <a:endParaRPr lang="en-GB" dirty="0">
              <a:latin typeface="Georgia" panose="02040502050405020303"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7394">
            <a:off x="6607640" y="3591183"/>
            <a:ext cx="1398911" cy="215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orgia" panose="02040502050405020303" pitchFamily="18" charset="0"/>
            </a:endParaRPr>
          </a:p>
        </p:txBody>
      </p:sp>
      <p:sp>
        <p:nvSpPr>
          <p:cNvPr id="7" name="TextBox 6"/>
          <p:cNvSpPr txBox="1"/>
          <p:nvPr/>
        </p:nvSpPr>
        <p:spPr>
          <a:xfrm>
            <a:off x="462856" y="421213"/>
            <a:ext cx="8285608" cy="830997"/>
          </a:xfrm>
          <a:prstGeom prst="rect">
            <a:avLst/>
          </a:prstGeom>
          <a:noFill/>
        </p:spPr>
        <p:txBody>
          <a:bodyPr wrap="square" rtlCol="0" anchor="ctr">
            <a:spAutoFit/>
          </a:bodyPr>
          <a:lstStyle/>
          <a:p>
            <a:r>
              <a:rPr lang="en-GB" sz="4800" b="0" dirty="0">
                <a:solidFill>
                  <a:srgbClr val="F8F8F8"/>
                </a:solidFill>
                <a:latin typeface="Georgia" panose="02040502050405020303" pitchFamily="18" charset="0"/>
              </a:rPr>
              <a:t>What is mindse</a:t>
            </a:r>
            <a:r>
              <a:rPr lang="en-GB" sz="4800" dirty="0">
                <a:solidFill>
                  <a:srgbClr val="F8F8F8"/>
                </a:solidFill>
                <a:latin typeface="Georgia" panose="02040502050405020303" pitchFamily="18" charset="0"/>
              </a:rPr>
              <a:t>t?</a:t>
            </a:r>
            <a:endParaRPr lang="en-GB" sz="4800" b="0" dirty="0">
              <a:solidFill>
                <a:srgbClr val="F8F8F8"/>
              </a:solidFill>
              <a:latin typeface="Georgia" panose="02040502050405020303" pitchFamily="18" charset="0"/>
            </a:endParaRPr>
          </a:p>
        </p:txBody>
      </p:sp>
    </p:spTree>
    <p:extLst>
      <p:ext uri="{BB962C8B-B14F-4D97-AF65-F5344CB8AC3E}">
        <p14:creationId xmlns:p14="http://schemas.microsoft.com/office/powerpoint/2010/main" val="343168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dirty="0"/>
              <a:t>A</a:t>
            </a:r>
            <a:r>
              <a:rPr lang="en-GB" dirty="0">
                <a:latin typeface="Georgia" panose="02040502050405020303" pitchFamily="18" charset="0"/>
              </a:rPr>
              <a:t>bility and intelligence are innate and cannot be changed.</a:t>
            </a:r>
          </a:p>
          <a:p>
            <a:pPr marL="0" indent="0">
              <a:buNone/>
            </a:pPr>
            <a:endParaRPr lang="en-GB" dirty="0">
              <a:latin typeface="Georgia" panose="02040502050405020303" pitchFamily="18" charset="0"/>
            </a:endParaRPr>
          </a:p>
          <a:p>
            <a:r>
              <a:rPr lang="en-GB" dirty="0"/>
              <a:t>T</a:t>
            </a:r>
            <a:r>
              <a:rPr lang="en-GB" dirty="0">
                <a:latin typeface="Georgia" panose="02040502050405020303" pitchFamily="18" charset="0"/>
              </a:rPr>
              <a:t>end to give up easily with tasks and avoid challenges</a:t>
            </a:r>
          </a:p>
          <a:p>
            <a:pPr marL="0" indent="0">
              <a:buNone/>
            </a:pPr>
            <a:endParaRPr lang="en-GB" dirty="0">
              <a:latin typeface="Georgia" panose="02040502050405020303" pitchFamily="18" charset="0"/>
            </a:endParaRPr>
          </a:p>
          <a:p>
            <a:r>
              <a:rPr lang="en-GB" dirty="0"/>
              <a:t>F</a:t>
            </a:r>
            <a:r>
              <a:rPr lang="en-GB" dirty="0">
                <a:latin typeface="Georgia" panose="02040502050405020303" pitchFamily="18" charset="0"/>
              </a:rPr>
              <a:t>eel threatened by the success of others.</a:t>
            </a:r>
          </a:p>
          <a:p>
            <a:pPr marL="0" indent="0">
              <a:buNone/>
            </a:pPr>
            <a:endParaRPr lang="en-GB" dirty="0">
              <a:latin typeface="Georgia" panose="02040502050405020303" pitchFamily="18" charset="0"/>
            </a:endParaRPr>
          </a:p>
          <a:p>
            <a:r>
              <a:rPr lang="en-GB" dirty="0"/>
              <a:t>I</a:t>
            </a:r>
            <a:r>
              <a:rPr lang="en-GB" dirty="0">
                <a:latin typeface="Georgia" panose="02040502050405020303" pitchFamily="18" charset="0"/>
              </a:rPr>
              <a:t>gnore constructive criticism.</a:t>
            </a:r>
          </a:p>
          <a:p>
            <a:endParaRPr lang="en-GB" dirty="0">
              <a:latin typeface="Georgia" panose="02040502050405020303" pitchFamily="18" charset="0"/>
            </a:endParaRPr>
          </a:p>
        </p:txBody>
      </p:sp>
      <p:sp>
        <p:nvSpPr>
          <p:cNvPr id="6" name="Rounded Rectangle 5"/>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orgia" panose="02040502050405020303" pitchFamily="18" charset="0"/>
            </a:endParaRPr>
          </a:p>
        </p:txBody>
      </p:sp>
      <p:sp>
        <p:nvSpPr>
          <p:cNvPr id="7" name="TextBox 6"/>
          <p:cNvSpPr txBox="1"/>
          <p:nvPr/>
        </p:nvSpPr>
        <p:spPr>
          <a:xfrm>
            <a:off x="462856" y="421213"/>
            <a:ext cx="8285608" cy="830997"/>
          </a:xfrm>
          <a:prstGeom prst="rect">
            <a:avLst/>
          </a:prstGeom>
          <a:noFill/>
        </p:spPr>
        <p:txBody>
          <a:bodyPr wrap="square" rtlCol="0" anchor="ctr">
            <a:spAutoFit/>
          </a:bodyPr>
          <a:lstStyle/>
          <a:p>
            <a:r>
              <a:rPr lang="en-GB" sz="4800" b="0" dirty="0">
                <a:solidFill>
                  <a:srgbClr val="F8F8F8"/>
                </a:solidFill>
                <a:latin typeface="Georgia" panose="02040502050405020303" pitchFamily="18" charset="0"/>
              </a:rPr>
              <a:t>A fixed mindset</a:t>
            </a:r>
          </a:p>
        </p:txBody>
      </p:sp>
    </p:spTree>
    <p:extLst>
      <p:ext uri="{BB962C8B-B14F-4D97-AF65-F5344CB8AC3E}">
        <p14:creationId xmlns:p14="http://schemas.microsoft.com/office/powerpoint/2010/main" val="89903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29326"/>
            <a:ext cx="8229600" cy="4696838"/>
          </a:xfrm>
        </p:spPr>
        <p:txBody>
          <a:bodyPr>
            <a:normAutofit fontScale="92500" lnSpcReduction="20000"/>
          </a:bodyPr>
          <a:lstStyle/>
          <a:p>
            <a:r>
              <a:rPr lang="en-GB" dirty="0"/>
              <a:t>I</a:t>
            </a:r>
            <a:r>
              <a:rPr lang="en-GB" dirty="0">
                <a:latin typeface="Georgia" panose="02040502050405020303" pitchFamily="18" charset="0"/>
              </a:rPr>
              <a:t>ntelligence can be developed over time</a:t>
            </a:r>
            <a:r>
              <a:rPr lang="en-GB" dirty="0"/>
              <a:t> </a:t>
            </a:r>
            <a:r>
              <a:rPr lang="en-GB" dirty="0">
                <a:latin typeface="Georgia" panose="02040502050405020303" pitchFamily="18" charset="0"/>
              </a:rPr>
              <a:t>through effort, dedication and hard work.</a:t>
            </a:r>
          </a:p>
          <a:p>
            <a:pPr marL="0" indent="0">
              <a:buNone/>
            </a:pPr>
            <a:endParaRPr lang="en-GB" dirty="0">
              <a:latin typeface="Georgia" panose="02040502050405020303" pitchFamily="18" charset="0"/>
            </a:endParaRPr>
          </a:p>
          <a:p>
            <a:pPr marL="285750" indent="-285750"/>
            <a:r>
              <a:rPr lang="en-GB" dirty="0"/>
              <a:t>P</a:t>
            </a:r>
            <a:r>
              <a:rPr lang="en-GB" dirty="0">
                <a:latin typeface="Georgia" panose="02040502050405020303" pitchFamily="18" charset="0"/>
              </a:rPr>
              <a:t>ersevere with tasks and enjoy challenges.</a:t>
            </a:r>
          </a:p>
          <a:p>
            <a:pPr marL="0" indent="0">
              <a:buNone/>
            </a:pPr>
            <a:endParaRPr lang="en-GB" dirty="0">
              <a:latin typeface="Georgia" panose="02040502050405020303" pitchFamily="18" charset="0"/>
            </a:endParaRPr>
          </a:p>
          <a:p>
            <a:pPr marL="285750" indent="-285750"/>
            <a:r>
              <a:rPr lang="en-GB" dirty="0"/>
              <a:t>S</a:t>
            </a:r>
            <a:r>
              <a:rPr lang="en-GB" dirty="0">
                <a:latin typeface="Georgia" panose="02040502050405020303" pitchFamily="18" charset="0"/>
              </a:rPr>
              <a:t>etbacks and criticism are lessons to be learnt from.</a:t>
            </a:r>
          </a:p>
          <a:p>
            <a:pPr marL="0" indent="0">
              <a:buNone/>
            </a:pPr>
            <a:endParaRPr lang="en-GB" dirty="0">
              <a:latin typeface="Georgia" panose="02040502050405020303" pitchFamily="18" charset="0"/>
            </a:endParaRPr>
          </a:p>
          <a:p>
            <a:pPr marL="285750" indent="-285750"/>
            <a:r>
              <a:rPr lang="en-GB" dirty="0"/>
              <a:t>I</a:t>
            </a:r>
            <a:r>
              <a:rPr lang="en-GB" dirty="0">
                <a:latin typeface="Georgia" panose="02040502050405020303" pitchFamily="18" charset="0"/>
              </a:rPr>
              <a:t>nspired by and learn from the success of others.</a:t>
            </a:r>
          </a:p>
        </p:txBody>
      </p:sp>
      <p:sp>
        <p:nvSpPr>
          <p:cNvPr id="6" name="Rounded Rectangle 5"/>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orgia" panose="02040502050405020303" pitchFamily="18" charset="0"/>
            </a:endParaRPr>
          </a:p>
        </p:txBody>
      </p:sp>
      <p:sp>
        <p:nvSpPr>
          <p:cNvPr id="7" name="TextBox 6"/>
          <p:cNvSpPr txBox="1"/>
          <p:nvPr/>
        </p:nvSpPr>
        <p:spPr>
          <a:xfrm>
            <a:off x="462856" y="421213"/>
            <a:ext cx="8285608" cy="830997"/>
          </a:xfrm>
          <a:prstGeom prst="rect">
            <a:avLst/>
          </a:prstGeom>
          <a:noFill/>
        </p:spPr>
        <p:txBody>
          <a:bodyPr wrap="square" rtlCol="0" anchor="ctr">
            <a:spAutoFit/>
          </a:bodyPr>
          <a:lstStyle/>
          <a:p>
            <a:r>
              <a:rPr lang="en-GB" sz="4800" b="0" dirty="0">
                <a:solidFill>
                  <a:srgbClr val="F8F8F8"/>
                </a:solidFill>
                <a:latin typeface="Georgia" panose="02040502050405020303" pitchFamily="18" charset="0"/>
              </a:rPr>
              <a:t>A growth mindset</a:t>
            </a:r>
          </a:p>
        </p:txBody>
      </p:sp>
    </p:spTree>
    <p:extLst>
      <p:ext uri="{BB962C8B-B14F-4D97-AF65-F5344CB8AC3E}">
        <p14:creationId xmlns:p14="http://schemas.microsoft.com/office/powerpoint/2010/main" val="27606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40970"/>
            <a:ext cx="874846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rPr>
              <a:t>A growth </a:t>
            </a:r>
            <a:r>
              <a:rPr kumimoji="0" lang="en-GB" sz="3200" b="1" i="0" u="none" strike="noStrike" kern="1200" cap="none" spc="0" normalizeH="0" baseline="0" noProof="0" dirty="0" err="1" smtClean="0">
                <a:ln>
                  <a:noFill/>
                </a:ln>
                <a:solidFill>
                  <a:prstClr val="black"/>
                </a:solidFill>
                <a:effectLst/>
                <a:uLnTx/>
                <a:uFillTx/>
                <a:latin typeface="Georgia" panose="02040502050405020303" pitchFamily="18" charset="0"/>
                <a:ea typeface="+mn-ea"/>
                <a:cs typeface="+mn-cs"/>
              </a:rPr>
              <a:t>mindset</a:t>
            </a:r>
            <a:r>
              <a:rPr kumimoji="0" lang="en-GB" sz="32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rPr>
              <a:t> can </a:t>
            </a:r>
            <a:r>
              <a:rPr kumimoji="0" lang="en-GB" sz="3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be promoted by: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6" name="Rectangle 5"/>
          <p:cNvSpPr/>
          <p:nvPr/>
        </p:nvSpPr>
        <p:spPr>
          <a:xfrm>
            <a:off x="252996" y="2132856"/>
            <a:ext cx="8705328" cy="32316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modelling positive attitudes </a:t>
            </a:r>
            <a:r>
              <a:rPr kumimoji="0" lang="en-GB" sz="3200" b="0"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rPr>
              <a:t>and language towards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rPr>
              <a:t>celebrating </a:t>
            </a:r>
            <a:r>
              <a:rPr kumimoji="0" lang="en-GB"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mistakes, challenges and effort </a:t>
            </a:r>
            <a:endParaRPr kumimoji="0" lang="en-GB" sz="3200" b="0"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noProof="0" dirty="0" smtClean="0">
                <a:solidFill>
                  <a:prstClr val="black"/>
                </a:solidFill>
                <a:latin typeface="Georgia" panose="02040502050405020303" pitchFamily="18" charset="0"/>
              </a:rPr>
              <a:t>reinforcing that intelligence is not ‘fixed’!</a:t>
            </a:r>
            <a:endParaRPr kumimoji="0" lang="en-GB"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7" name="Rounded Rectangle 6"/>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8" name="TextBox 7"/>
          <p:cNvSpPr txBox="1"/>
          <p:nvPr/>
        </p:nvSpPr>
        <p:spPr>
          <a:xfrm>
            <a:off x="462856" y="421213"/>
            <a:ext cx="8285608"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Reflection - Success for all</a:t>
            </a:r>
          </a:p>
        </p:txBody>
      </p:sp>
    </p:spTree>
    <p:extLst>
      <p:ext uri="{BB962C8B-B14F-4D97-AF65-F5344CB8AC3E}">
        <p14:creationId xmlns:p14="http://schemas.microsoft.com/office/powerpoint/2010/main" val="33046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188640"/>
            <a:ext cx="8229600" cy="1143000"/>
          </a:xfrm>
        </p:spPr>
        <p:txBody>
          <a:bodyPr>
            <a:normAutofit fontScale="90000"/>
          </a:bodyPr>
          <a:lstStyle/>
          <a:p>
            <a:r>
              <a:rPr lang="en-GB" b="1" dirty="0">
                <a:solidFill>
                  <a:srgbClr val="D12149"/>
                </a:solidFill>
                <a:latin typeface="Georgia" panose="02040502050405020303" pitchFamily="18" charset="0"/>
              </a:rPr>
              <a:t>How can I become involved?</a:t>
            </a:r>
          </a:p>
        </p:txBody>
      </p:sp>
      <p:sp>
        <p:nvSpPr>
          <p:cNvPr id="3" name="Content Placeholder 2"/>
          <p:cNvSpPr>
            <a:spLocks noGrp="1"/>
          </p:cNvSpPr>
          <p:nvPr>
            <p:ph idx="4294967295"/>
          </p:nvPr>
        </p:nvSpPr>
        <p:spPr>
          <a:xfrm>
            <a:off x="467544" y="1313632"/>
            <a:ext cx="8229600" cy="4635648"/>
          </a:xfrm>
        </p:spPr>
        <p:txBody>
          <a:bodyPr>
            <a:normAutofit lnSpcReduction="10000"/>
          </a:bodyPr>
          <a:lstStyle/>
          <a:p>
            <a:r>
              <a:rPr lang="en-GB" sz="2800" dirty="0">
                <a:latin typeface="Georgia" panose="02040502050405020303" pitchFamily="18" charset="0"/>
              </a:rPr>
              <a:t>Talk to your child about their </a:t>
            </a:r>
            <a:r>
              <a:rPr lang="en-GB" sz="2800" dirty="0" smtClean="0">
                <a:latin typeface="Georgia" panose="02040502050405020303" pitchFamily="18" charset="0"/>
              </a:rPr>
              <a:t>learning and </a:t>
            </a:r>
            <a:r>
              <a:rPr lang="en-GB" sz="2800" dirty="0">
                <a:latin typeface="Georgia" panose="02040502050405020303" pitchFamily="18" charset="0"/>
              </a:rPr>
              <a:t>what they learned in their maths lessons each day</a:t>
            </a:r>
            <a:r>
              <a:rPr lang="en-GB" sz="2800" dirty="0" smtClean="0">
                <a:latin typeface="Georgia" panose="02040502050405020303" pitchFamily="18" charset="0"/>
              </a:rPr>
              <a:t>.</a:t>
            </a:r>
          </a:p>
          <a:p>
            <a:endParaRPr lang="en-GB" sz="800" dirty="0">
              <a:latin typeface="Georgia" panose="02040502050405020303" pitchFamily="18" charset="0"/>
            </a:endParaRPr>
          </a:p>
          <a:p>
            <a:r>
              <a:rPr lang="en-GB" sz="2800" dirty="0">
                <a:latin typeface="Georgia" panose="02040502050405020303" pitchFamily="18" charset="0"/>
              </a:rPr>
              <a:t>Discuss numbers all around you: door numbers, bus numbers etc.  </a:t>
            </a:r>
            <a:endParaRPr lang="en-GB" sz="2800" dirty="0" smtClean="0">
              <a:latin typeface="Georgia" panose="02040502050405020303" pitchFamily="18" charset="0"/>
            </a:endParaRPr>
          </a:p>
          <a:p>
            <a:endParaRPr lang="en-GB" sz="500" dirty="0">
              <a:latin typeface="Georgia" panose="02040502050405020303" pitchFamily="18" charset="0"/>
            </a:endParaRPr>
          </a:p>
          <a:p>
            <a:r>
              <a:rPr lang="en-GB" sz="2800" dirty="0">
                <a:latin typeface="Georgia" panose="02040502050405020303" pitchFamily="18" charset="0"/>
              </a:rPr>
              <a:t>Encourage your child to predict what number will come next in a sequence of door numbers – are they odd or even</a:t>
            </a:r>
            <a:r>
              <a:rPr lang="en-GB" sz="2800" dirty="0" smtClean="0">
                <a:latin typeface="Georgia" panose="02040502050405020303" pitchFamily="18" charset="0"/>
              </a:rPr>
              <a:t>?</a:t>
            </a:r>
          </a:p>
          <a:p>
            <a:pPr marL="0" indent="0">
              <a:buNone/>
            </a:pPr>
            <a:endParaRPr lang="en-GB" sz="700" dirty="0">
              <a:latin typeface="Georgia" panose="02040502050405020303" pitchFamily="18" charset="0"/>
            </a:endParaRPr>
          </a:p>
          <a:p>
            <a:r>
              <a:rPr lang="en-GB" sz="2800" dirty="0">
                <a:latin typeface="Georgia" panose="02040502050405020303" pitchFamily="18" charset="0"/>
              </a:rPr>
              <a:t>Cooking and shopping with your child, getting them to weigh ingredients, using language such as “more” and “less/fewer”.</a:t>
            </a:r>
          </a:p>
        </p:txBody>
      </p:sp>
    </p:spTree>
    <p:extLst>
      <p:ext uri="{BB962C8B-B14F-4D97-AF65-F5344CB8AC3E}">
        <p14:creationId xmlns:p14="http://schemas.microsoft.com/office/powerpoint/2010/main" val="1690129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188640"/>
            <a:ext cx="8229600" cy="1143000"/>
          </a:xfrm>
        </p:spPr>
        <p:txBody>
          <a:bodyPr>
            <a:normAutofit fontScale="90000"/>
          </a:bodyPr>
          <a:lstStyle/>
          <a:p>
            <a:r>
              <a:rPr lang="en-GB" b="1" dirty="0">
                <a:solidFill>
                  <a:srgbClr val="D12149"/>
                </a:solidFill>
                <a:latin typeface="Georgia" panose="02040502050405020303" pitchFamily="18" charset="0"/>
              </a:rPr>
              <a:t>How can I become involved?</a:t>
            </a:r>
          </a:p>
        </p:txBody>
      </p:sp>
      <p:sp>
        <p:nvSpPr>
          <p:cNvPr id="3" name="Content Placeholder 2"/>
          <p:cNvSpPr>
            <a:spLocks noGrp="1"/>
          </p:cNvSpPr>
          <p:nvPr>
            <p:ph idx="4294967295"/>
          </p:nvPr>
        </p:nvSpPr>
        <p:spPr>
          <a:xfrm>
            <a:off x="467544" y="1313632"/>
            <a:ext cx="8229600" cy="4635648"/>
          </a:xfrm>
        </p:spPr>
        <p:txBody>
          <a:bodyPr>
            <a:normAutofit/>
          </a:bodyPr>
          <a:lstStyle/>
          <a:p>
            <a:pPr marL="0" indent="0" algn="ctr">
              <a:buNone/>
            </a:pPr>
            <a:endParaRPr lang="en-GB" sz="2800" dirty="0" smtClean="0">
              <a:latin typeface="Georgia" panose="02040502050405020303" pitchFamily="18" charset="0"/>
            </a:endParaRPr>
          </a:p>
          <a:p>
            <a:pPr algn="ctr"/>
            <a:r>
              <a:rPr lang="en-GB" sz="2800" dirty="0" smtClean="0">
                <a:latin typeface="Georgia" panose="02040502050405020303" pitchFamily="18" charset="0"/>
              </a:rPr>
              <a:t>See the handout for lots more ideas about how to help your child achieve mastery!</a:t>
            </a:r>
          </a:p>
          <a:p>
            <a:pPr marL="0" indent="0" algn="ctr">
              <a:buNone/>
            </a:pPr>
            <a:endParaRPr lang="en-GB" sz="2800" dirty="0" smtClean="0">
              <a:latin typeface="Georgia" panose="02040502050405020303" pitchFamily="18" charset="0"/>
            </a:endParaRPr>
          </a:p>
          <a:p>
            <a:pPr algn="ctr"/>
            <a:r>
              <a:rPr lang="en-GB" sz="2800" dirty="0" smtClean="0"/>
              <a:t>See school website for this great document from MM: ‘20 number games to play in Year 1’</a:t>
            </a:r>
          </a:p>
          <a:p>
            <a:pPr algn="ctr"/>
            <a:endParaRPr lang="en-GB" sz="2800" dirty="0" smtClean="0"/>
          </a:p>
          <a:p>
            <a:pPr algn="ctr"/>
            <a:r>
              <a:rPr lang="en-GB" sz="2800" dirty="0" smtClean="0">
                <a:latin typeface="Georgia" panose="02040502050405020303" pitchFamily="18" charset="0"/>
              </a:rPr>
              <a:t>This presentation and handouts will be on the website for you to read and download </a:t>
            </a:r>
            <a:r>
              <a:rPr lang="en-GB" sz="2800" dirty="0" smtClean="0">
                <a:latin typeface="Georgia" panose="02040502050405020303" pitchFamily="18" charset="0"/>
                <a:sym typeface="Wingdings" panose="05000000000000000000" pitchFamily="2" charset="2"/>
              </a:rPr>
              <a:t></a:t>
            </a:r>
            <a:endParaRPr lang="en-GB" sz="2800" dirty="0">
              <a:latin typeface="Georgia" panose="02040502050405020303" pitchFamily="18" charset="0"/>
            </a:endParaRPr>
          </a:p>
        </p:txBody>
      </p:sp>
    </p:spTree>
    <p:extLst>
      <p:ext uri="{BB962C8B-B14F-4D97-AF65-F5344CB8AC3E}">
        <p14:creationId xmlns:p14="http://schemas.microsoft.com/office/powerpoint/2010/main" val="2935688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8928" y="332656"/>
            <a:ext cx="8424936" cy="1008112"/>
          </a:xfrm>
          <a:prstGeom prst="roundRect">
            <a:avLst/>
          </a:prstGeom>
          <a:solidFill>
            <a:srgbClr val="D12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6" name="TextBox 5"/>
          <p:cNvSpPr txBox="1"/>
          <p:nvPr/>
        </p:nvSpPr>
        <p:spPr>
          <a:xfrm>
            <a:off x="348928" y="451991"/>
            <a:ext cx="8285608"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8F8F8"/>
                </a:solidFill>
                <a:effectLst/>
                <a:uLnTx/>
                <a:uFillTx/>
                <a:latin typeface="Georgia" panose="02040502050405020303" pitchFamily="18" charset="0"/>
                <a:ea typeface="+mn-ea"/>
                <a:cs typeface="+mn-cs"/>
              </a:rPr>
              <a:t>Questions/comments/feedback?</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536" y="1868424"/>
            <a:ext cx="2852928" cy="3121152"/>
          </a:xfrm>
          <a:prstGeom prst="rect">
            <a:avLst/>
          </a:prstGeom>
        </p:spPr>
      </p:pic>
    </p:spTree>
    <p:extLst>
      <p:ext uri="{BB962C8B-B14F-4D97-AF65-F5344CB8AC3E}">
        <p14:creationId xmlns:p14="http://schemas.microsoft.com/office/powerpoint/2010/main" val="2964273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229600" cy="4896544"/>
          </a:xfrm>
        </p:spPr>
        <p:txBody>
          <a:bodyPr>
            <a:normAutofit fontScale="92500" lnSpcReduction="10000"/>
          </a:bodyPr>
          <a:lstStyle/>
          <a:p>
            <a:pPr marL="0" indent="0">
              <a:buNone/>
            </a:pPr>
            <a:endParaRPr lang="en-GB" dirty="0"/>
          </a:p>
          <a:p>
            <a:pPr marL="0" indent="0" algn="ctr">
              <a:buNone/>
            </a:pPr>
            <a:r>
              <a:rPr lang="en-GB" i="1" dirty="0"/>
              <a:t>Mathematics Mastery</a:t>
            </a:r>
          </a:p>
          <a:p>
            <a:pPr marL="0" indent="0" algn="ctr">
              <a:buNone/>
            </a:pPr>
            <a:r>
              <a:rPr lang="en-GB" dirty="0"/>
              <a:t>Programme</a:t>
            </a:r>
          </a:p>
          <a:p>
            <a:pPr marL="0" indent="0" algn="ctr">
              <a:buNone/>
            </a:pPr>
            <a:r>
              <a:rPr lang="en-GB" dirty="0"/>
              <a:t>Reception and Y1 (2018-19)</a:t>
            </a:r>
          </a:p>
          <a:p>
            <a:pPr marL="0" indent="0" algn="ctr">
              <a:buNone/>
            </a:pPr>
            <a:r>
              <a:rPr lang="en-GB" dirty="0"/>
              <a:t>Gradual implementation</a:t>
            </a:r>
          </a:p>
          <a:p>
            <a:pPr marL="0" indent="0" algn="ctr">
              <a:buNone/>
            </a:pPr>
            <a:endParaRPr lang="en-GB" dirty="0"/>
          </a:p>
          <a:p>
            <a:pPr marL="0" indent="0" algn="ctr">
              <a:buNone/>
            </a:pPr>
            <a:r>
              <a:rPr lang="en-GB" dirty="0"/>
              <a:t>‘Maths Mastery’</a:t>
            </a:r>
          </a:p>
          <a:p>
            <a:pPr marL="0" indent="0" algn="ctr">
              <a:buNone/>
            </a:pPr>
            <a:r>
              <a:rPr lang="en-GB" dirty="0"/>
              <a:t>General term</a:t>
            </a:r>
          </a:p>
          <a:p>
            <a:pPr marL="0" indent="0" algn="ctr">
              <a:buNone/>
            </a:pPr>
            <a:r>
              <a:rPr lang="en-GB" dirty="0"/>
              <a:t>An approach to developing mastery for all</a:t>
            </a:r>
          </a:p>
        </p:txBody>
      </p:sp>
      <p:sp>
        <p:nvSpPr>
          <p:cNvPr id="2" name="Title 1"/>
          <p:cNvSpPr>
            <a:spLocks noGrp="1"/>
          </p:cNvSpPr>
          <p:nvPr>
            <p:ph type="title"/>
          </p:nvPr>
        </p:nvSpPr>
        <p:spPr>
          <a:xfrm>
            <a:off x="323528" y="0"/>
            <a:ext cx="8229600" cy="1556792"/>
          </a:xfrm>
        </p:spPr>
        <p:txBody>
          <a:bodyPr>
            <a:normAutofit/>
          </a:bodyPr>
          <a:lstStyle/>
          <a:p>
            <a:r>
              <a:rPr lang="en-GB" sz="4000" b="1" i="1" u="sng" dirty="0">
                <a:solidFill>
                  <a:srgbClr val="CB2149"/>
                </a:solidFill>
                <a:latin typeface="Georgia" panose="02040502050405020303" pitchFamily="18" charset="0"/>
              </a:rPr>
              <a:t>Mathematics Mastery </a:t>
            </a:r>
            <a:r>
              <a:rPr lang="en-GB" sz="4000" b="1" u="sng" dirty="0">
                <a:solidFill>
                  <a:srgbClr val="CB2149"/>
                </a:solidFill>
                <a:latin typeface="Georgia" panose="02040502050405020303" pitchFamily="18" charset="0"/>
              </a:rPr>
              <a:t>vs ‘Maths Mastery’</a:t>
            </a:r>
          </a:p>
        </p:txBody>
      </p:sp>
    </p:spTree>
    <p:extLst>
      <p:ext uri="{BB962C8B-B14F-4D97-AF65-F5344CB8AC3E}">
        <p14:creationId xmlns:p14="http://schemas.microsoft.com/office/powerpoint/2010/main" val="2214006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493C6-4CBB-4B7B-8DD7-3497DE4A3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525344" cy="6525344"/>
          </a:xfrm>
          <a:prstGeom prst="rect">
            <a:avLst/>
          </a:prstGeom>
        </p:spPr>
      </p:pic>
      <p:sp>
        <p:nvSpPr>
          <p:cNvPr id="3" name="Content Placeholder 2"/>
          <p:cNvSpPr>
            <a:spLocks noGrp="1"/>
          </p:cNvSpPr>
          <p:nvPr>
            <p:ph idx="1"/>
          </p:nvPr>
        </p:nvSpPr>
        <p:spPr>
          <a:xfrm>
            <a:off x="467544" y="1556792"/>
            <a:ext cx="8229600" cy="4896544"/>
          </a:xfrm>
        </p:spPr>
        <p:txBody>
          <a:bodyPr>
            <a:normAutofit/>
          </a:bodyPr>
          <a:lstStyle/>
          <a:p>
            <a:pPr marL="0" indent="0">
              <a:buNone/>
            </a:pPr>
            <a:endParaRPr lang="en-GB" dirty="0"/>
          </a:p>
          <a:p>
            <a:pPr marL="0" indent="0" algn="ctr">
              <a:buNone/>
            </a:pPr>
            <a:endParaRPr lang="en-GB" dirty="0"/>
          </a:p>
        </p:txBody>
      </p:sp>
      <p:sp>
        <p:nvSpPr>
          <p:cNvPr id="2" name="Title 1"/>
          <p:cNvSpPr>
            <a:spLocks noGrp="1"/>
          </p:cNvSpPr>
          <p:nvPr>
            <p:ph type="title"/>
          </p:nvPr>
        </p:nvSpPr>
        <p:spPr>
          <a:xfrm>
            <a:off x="251520" y="5723136"/>
            <a:ext cx="8229600" cy="1143000"/>
          </a:xfrm>
        </p:spPr>
        <p:txBody>
          <a:bodyPr>
            <a:normAutofit/>
          </a:bodyPr>
          <a:lstStyle/>
          <a:p>
            <a:r>
              <a:rPr lang="en-GB" sz="4000" b="1" dirty="0">
                <a:solidFill>
                  <a:srgbClr val="CB2149"/>
                </a:solidFill>
                <a:latin typeface="Georgia" panose="02040502050405020303" pitchFamily="18" charset="0"/>
              </a:rPr>
              <a:t>What is “mastery?”</a:t>
            </a:r>
          </a:p>
        </p:txBody>
      </p:sp>
    </p:spTree>
    <p:extLst>
      <p:ext uri="{BB962C8B-B14F-4D97-AF65-F5344CB8AC3E}">
        <p14:creationId xmlns:p14="http://schemas.microsoft.com/office/powerpoint/2010/main" val="1590510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D12149"/>
                </a:solidFill>
                <a:latin typeface="Georgia" panose="02040502050405020303" pitchFamily="18" charset="0"/>
              </a:rPr>
              <a:t>What is mastery?</a:t>
            </a:r>
          </a:p>
        </p:txBody>
      </p:sp>
      <p:sp>
        <p:nvSpPr>
          <p:cNvPr id="3" name="Content Placeholder 2"/>
          <p:cNvSpPr>
            <a:spLocks noGrp="1"/>
          </p:cNvSpPr>
          <p:nvPr>
            <p:ph idx="1"/>
          </p:nvPr>
        </p:nvSpPr>
        <p:spPr>
          <a:xfrm>
            <a:off x="457200" y="1628800"/>
            <a:ext cx="8229600" cy="4525963"/>
          </a:xfrm>
        </p:spPr>
        <p:txBody>
          <a:bodyPr/>
          <a:lstStyle/>
          <a:p>
            <a:pPr marL="0" indent="0" algn="ctr">
              <a:buNone/>
            </a:pPr>
            <a:r>
              <a:rPr lang="en-GB" b="1" i="1" dirty="0">
                <a:latin typeface="Georgia" panose="02040502050405020303" pitchFamily="18" charset="0"/>
              </a:rPr>
              <a:t>“In mathematics, you know you’ve mastered something when you can apply it to a totally new problem in an unfamiliar situation.”</a:t>
            </a:r>
            <a:r>
              <a:rPr lang="en-GB" dirty="0">
                <a:latin typeface="Georgia" panose="02040502050405020303" pitchFamily="18" charset="0"/>
              </a:rPr>
              <a:t> </a:t>
            </a:r>
            <a:br>
              <a:rPr lang="en-GB" dirty="0">
                <a:latin typeface="Georgia" panose="02040502050405020303" pitchFamily="18" charset="0"/>
              </a:rPr>
            </a:br>
            <a:endParaRPr lang="en-GB" dirty="0">
              <a:latin typeface="Georgia" panose="02040502050405020303" pitchFamily="18" charset="0"/>
            </a:endParaRPr>
          </a:p>
          <a:p>
            <a:pPr marL="0" indent="0" algn="ctr">
              <a:buNone/>
            </a:pPr>
            <a:r>
              <a:rPr lang="en-GB" dirty="0" err="1">
                <a:latin typeface="Georgia" panose="02040502050405020303" pitchFamily="18" charset="0"/>
              </a:rPr>
              <a:t>Dr.</a:t>
            </a:r>
            <a:r>
              <a:rPr lang="en-GB" dirty="0">
                <a:latin typeface="Georgia" panose="02040502050405020303" pitchFamily="18" charset="0"/>
              </a:rPr>
              <a:t> Helen Drury, </a:t>
            </a:r>
            <a:endParaRPr lang="en-GB" dirty="0" smtClean="0">
              <a:latin typeface="Georgia" panose="02040502050405020303" pitchFamily="18" charset="0"/>
            </a:endParaRPr>
          </a:p>
          <a:p>
            <a:pPr marL="0" indent="0" algn="ctr">
              <a:buNone/>
            </a:pPr>
            <a:r>
              <a:rPr lang="en-GB" dirty="0" smtClean="0">
                <a:latin typeface="Georgia" panose="02040502050405020303" pitchFamily="18" charset="0"/>
              </a:rPr>
              <a:t>Executive </a:t>
            </a:r>
            <a:r>
              <a:rPr lang="en-GB" dirty="0">
                <a:latin typeface="Georgia" panose="02040502050405020303" pitchFamily="18" charset="0"/>
              </a:rPr>
              <a:t>Director and founder of Mathematics Mastery</a:t>
            </a:r>
          </a:p>
        </p:txBody>
      </p:sp>
    </p:spTree>
    <p:extLst>
      <p:ext uri="{BB962C8B-B14F-4D97-AF65-F5344CB8AC3E}">
        <p14:creationId xmlns:p14="http://schemas.microsoft.com/office/powerpoint/2010/main" val="159917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229600" cy="4896544"/>
          </a:xfrm>
        </p:spPr>
        <p:txBody>
          <a:bodyPr>
            <a:normAutofit fontScale="85000" lnSpcReduction="20000"/>
          </a:bodyPr>
          <a:lstStyle/>
          <a:p>
            <a:pPr marL="0" indent="0" algn="ctr">
              <a:buNone/>
            </a:pPr>
            <a:r>
              <a:rPr lang="en-GB" dirty="0"/>
              <a:t>Nothing to do with prior attainment (or “ability”):</a:t>
            </a:r>
          </a:p>
          <a:p>
            <a:pPr algn="ctr">
              <a:buFontTx/>
              <a:buChar char="-"/>
            </a:pPr>
            <a:r>
              <a:rPr lang="en-GB" dirty="0"/>
              <a:t>Success for all</a:t>
            </a:r>
          </a:p>
          <a:p>
            <a:pPr algn="ctr">
              <a:buFontTx/>
              <a:buChar char="-"/>
            </a:pPr>
            <a:r>
              <a:rPr lang="en-GB" dirty="0"/>
              <a:t>Positive attitudes towards maths</a:t>
            </a:r>
          </a:p>
          <a:p>
            <a:pPr algn="ctr">
              <a:buFontTx/>
              <a:buChar char="-"/>
            </a:pPr>
            <a:r>
              <a:rPr lang="en-GB" dirty="0"/>
              <a:t>Richer, deeper understanding of concepts</a:t>
            </a:r>
          </a:p>
          <a:p>
            <a:pPr marL="0" indent="0" algn="ctr">
              <a:buNone/>
            </a:pPr>
            <a:endParaRPr lang="en-GB" dirty="0"/>
          </a:p>
          <a:p>
            <a:pPr marL="0" indent="0" algn="ctr">
              <a:buNone/>
            </a:pPr>
            <a:r>
              <a:rPr lang="en-GB" dirty="0"/>
              <a:t>‘Secure’ enough understanding that children can use and apply with confidence:</a:t>
            </a:r>
          </a:p>
          <a:p>
            <a:pPr algn="ctr">
              <a:buFontTx/>
              <a:buChar char="-"/>
            </a:pPr>
            <a:r>
              <a:rPr lang="en-GB" dirty="0"/>
              <a:t>Calculate fluently</a:t>
            </a:r>
          </a:p>
          <a:p>
            <a:pPr algn="ctr">
              <a:buFontTx/>
              <a:buChar char="-"/>
            </a:pPr>
            <a:r>
              <a:rPr lang="en-GB" dirty="0"/>
              <a:t>Solve problems</a:t>
            </a:r>
          </a:p>
          <a:p>
            <a:pPr algn="ctr">
              <a:buFontTx/>
              <a:buChar char="-"/>
            </a:pPr>
            <a:r>
              <a:rPr lang="en-GB" dirty="0"/>
              <a:t>Reason confidently</a:t>
            </a:r>
          </a:p>
          <a:p>
            <a:pPr algn="ctr">
              <a:buFontTx/>
              <a:buChar char="-"/>
            </a:pPr>
            <a:r>
              <a:rPr lang="en-GB" dirty="0"/>
              <a:t>Make connections</a:t>
            </a:r>
          </a:p>
          <a:p>
            <a:pPr algn="ctr">
              <a:buFontTx/>
              <a:buChar char="-"/>
            </a:pPr>
            <a:endParaRPr lang="en-GB" dirty="0"/>
          </a:p>
        </p:txBody>
      </p:sp>
      <p:sp>
        <p:nvSpPr>
          <p:cNvPr id="2" name="Title 1"/>
          <p:cNvSpPr>
            <a:spLocks noGrp="1"/>
          </p:cNvSpPr>
          <p:nvPr>
            <p:ph type="title"/>
          </p:nvPr>
        </p:nvSpPr>
        <p:spPr>
          <a:xfrm>
            <a:off x="251520" y="116632"/>
            <a:ext cx="8229600" cy="1143000"/>
          </a:xfrm>
        </p:spPr>
        <p:txBody>
          <a:bodyPr>
            <a:normAutofit/>
          </a:bodyPr>
          <a:lstStyle/>
          <a:p>
            <a:r>
              <a:rPr lang="en-GB" sz="4000" b="1" dirty="0">
                <a:solidFill>
                  <a:srgbClr val="CB2149"/>
                </a:solidFill>
                <a:latin typeface="Georgia" panose="02040502050405020303" pitchFamily="18" charset="0"/>
              </a:rPr>
              <a:t>What is “mastery?”</a:t>
            </a:r>
          </a:p>
        </p:txBody>
      </p:sp>
    </p:spTree>
    <p:extLst>
      <p:ext uri="{BB962C8B-B14F-4D97-AF65-F5344CB8AC3E}">
        <p14:creationId xmlns:p14="http://schemas.microsoft.com/office/powerpoint/2010/main" val="976022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b="1" dirty="0">
                <a:solidFill>
                  <a:srgbClr val="D12149"/>
                </a:solidFill>
                <a:latin typeface="Georgia" panose="02040502050405020303" pitchFamily="18" charset="0"/>
              </a:rPr>
              <a:t>What is “Mathematics Mastery?”</a:t>
            </a:r>
          </a:p>
        </p:txBody>
      </p:sp>
      <p:sp>
        <p:nvSpPr>
          <p:cNvPr id="3" name="Content Placeholder 2"/>
          <p:cNvSpPr>
            <a:spLocks noGrp="1"/>
          </p:cNvSpPr>
          <p:nvPr>
            <p:ph idx="1"/>
          </p:nvPr>
        </p:nvSpPr>
        <p:spPr>
          <a:xfrm>
            <a:off x="467544" y="1556792"/>
            <a:ext cx="8229600" cy="4824536"/>
          </a:xfrm>
        </p:spPr>
        <p:txBody>
          <a:bodyPr>
            <a:normAutofit fontScale="92500" lnSpcReduction="20000"/>
          </a:bodyPr>
          <a:lstStyle/>
          <a:p>
            <a:pPr marL="0" indent="0" algn="ctr">
              <a:buNone/>
            </a:pPr>
            <a:r>
              <a:rPr lang="en-GB" i="1" dirty="0">
                <a:solidFill>
                  <a:srgbClr val="D12149"/>
                </a:solidFill>
                <a:latin typeface="Georgia" panose="02040502050405020303" pitchFamily="18" charset="0"/>
              </a:rPr>
              <a:t>Mathematics Mastery is a not-for-profit organisation</a:t>
            </a:r>
            <a:r>
              <a:rPr lang="en-GB" i="1" dirty="0" smtClean="0">
                <a:solidFill>
                  <a:srgbClr val="D12149"/>
                </a:solidFill>
                <a:latin typeface="Georgia" panose="02040502050405020303" pitchFamily="18" charset="0"/>
              </a:rPr>
              <a:t>.</a:t>
            </a:r>
          </a:p>
          <a:p>
            <a:pPr marL="0" indent="0" algn="ctr">
              <a:buNone/>
            </a:pPr>
            <a:endParaRPr lang="en-GB" sz="1600" i="1" dirty="0">
              <a:solidFill>
                <a:srgbClr val="D12149"/>
              </a:solidFill>
              <a:latin typeface="Georgia" panose="02040502050405020303" pitchFamily="18" charset="0"/>
            </a:endParaRPr>
          </a:p>
          <a:p>
            <a:pPr marL="0" indent="0">
              <a:buNone/>
            </a:pPr>
            <a:r>
              <a:rPr lang="en-GB" dirty="0">
                <a:solidFill>
                  <a:srgbClr val="D12149"/>
                </a:solidFill>
                <a:latin typeface="Georgia" panose="02040502050405020303" pitchFamily="18" charset="0"/>
              </a:rPr>
              <a:t>Vision</a:t>
            </a:r>
          </a:p>
          <a:p>
            <a:pPr marL="0" indent="0">
              <a:buNone/>
            </a:pPr>
            <a:r>
              <a:rPr lang="en-GB" dirty="0">
                <a:latin typeface="Georgia" panose="02040502050405020303" pitchFamily="18" charset="0"/>
              </a:rPr>
              <a:t>For every child to enjoy and succeed in mathematics, regardless of background. </a:t>
            </a:r>
            <a:endParaRPr lang="en-GB" dirty="0" smtClean="0">
              <a:latin typeface="Georgia" panose="02040502050405020303" pitchFamily="18" charset="0"/>
            </a:endParaRPr>
          </a:p>
          <a:p>
            <a:pPr marL="0" indent="0">
              <a:buNone/>
            </a:pPr>
            <a:endParaRPr lang="en-GB" sz="1900" dirty="0">
              <a:latin typeface="Georgia" panose="02040502050405020303" pitchFamily="18" charset="0"/>
            </a:endParaRPr>
          </a:p>
          <a:p>
            <a:pPr marL="0" indent="0">
              <a:buNone/>
            </a:pPr>
            <a:r>
              <a:rPr lang="en-GB" dirty="0">
                <a:solidFill>
                  <a:srgbClr val="D12149"/>
                </a:solidFill>
                <a:latin typeface="Georgia" panose="02040502050405020303" pitchFamily="18" charset="0"/>
                <a:ea typeface="+mj-ea"/>
                <a:cs typeface="+mj-cs"/>
              </a:rPr>
              <a:t>Mission</a:t>
            </a:r>
          </a:p>
          <a:p>
            <a:pPr marL="0" indent="0">
              <a:buNone/>
            </a:pPr>
            <a:r>
              <a:rPr lang="en-GB" dirty="0">
                <a:latin typeface="Georgia" panose="02040502050405020303" pitchFamily="18" charset="0"/>
              </a:rPr>
              <a:t>To transform mathematics education in the UK. We work in partnership to empower and equip schools to deliver world-class mathematics teaching.</a:t>
            </a:r>
          </a:p>
          <a:p>
            <a:pPr marL="0" indent="0">
              <a:buNone/>
            </a:pPr>
            <a:endParaRPr lang="en-GB" dirty="0"/>
          </a:p>
          <a:p>
            <a:pPr marL="0" indent="0" algn="ctr">
              <a:buNone/>
            </a:pPr>
            <a:endParaRPr lang="en-GB" dirty="0"/>
          </a:p>
        </p:txBody>
      </p:sp>
    </p:spTree>
    <p:extLst>
      <p:ext uri="{BB962C8B-B14F-4D97-AF65-F5344CB8AC3E}">
        <p14:creationId xmlns:p14="http://schemas.microsoft.com/office/powerpoint/2010/main" val="71335321"/>
      </p:ext>
    </p:extLst>
  </p:cSld>
  <p:clrMapOvr>
    <a:masterClrMapping/>
  </p:clrMapOvr>
</p:sld>
</file>

<file path=ppt/theme/theme1.xml><?xml version="1.0" encoding="utf-8"?>
<a:theme xmlns:a="http://schemas.openxmlformats.org/drawingml/2006/main" name="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M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C0E96CC80EDF4AA310D34069281DD6" ma:contentTypeVersion="9" ma:contentTypeDescription="Create a new document." ma:contentTypeScope="" ma:versionID="470f4653cb5ac3efcf32c711877047d9">
  <xsd:schema xmlns:xsd="http://www.w3.org/2001/XMLSchema" xmlns:xs="http://www.w3.org/2001/XMLSchema" xmlns:p="http://schemas.microsoft.com/office/2006/metadata/properties" xmlns:ns2="9c6500c0-19b7-4dc1-a957-fb6bf8f5f217" xmlns:ns3="b64db6f3-d8b6-4520-ae13-60ac2c110106" xmlns:ns4="0c671e8b-c96d-4981-8e96-03675fda49b2" targetNamespace="http://schemas.microsoft.com/office/2006/metadata/properties" ma:root="true" ma:fieldsID="313904917457d33ae5211d06922f64fc" ns2:_="" ns3:_="" ns4:_="">
    <xsd:import namespace="9c6500c0-19b7-4dc1-a957-fb6bf8f5f217"/>
    <xsd:import namespace="b64db6f3-d8b6-4520-ae13-60ac2c110106"/>
    <xsd:import namespace="0c671e8b-c96d-4981-8e96-03675fda49b2"/>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500c0-19b7-4dc1-a957-fb6bf8f5f21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4db6f3-d8b6-4520-ae13-60ac2c110106"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c671e8b-c96d-4981-8e96-03675fda49b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451B65-6311-4F0B-B134-3AD997CAF3CD}">
  <ds:schemaRefs>
    <ds:schemaRef ds:uri="http://schemas.microsoft.com/sharepoint/v3/contenttype/forms"/>
  </ds:schemaRefs>
</ds:datastoreItem>
</file>

<file path=customXml/itemProps2.xml><?xml version="1.0" encoding="utf-8"?>
<ds:datastoreItem xmlns:ds="http://schemas.openxmlformats.org/officeDocument/2006/customXml" ds:itemID="{D40F8247-1B0A-4062-AFAF-1C86FC523C91}">
  <ds:schemaRefs>
    <ds:schemaRef ds:uri="http://schemas.openxmlformats.org/package/2006/metadata/core-properties"/>
    <ds:schemaRef ds:uri="b64db6f3-d8b6-4520-ae13-60ac2c110106"/>
    <ds:schemaRef ds:uri="http://purl.org/dc/dcmitype/"/>
    <ds:schemaRef ds:uri="http://schemas.microsoft.com/office/infopath/2007/PartnerControls"/>
    <ds:schemaRef ds:uri="http://purl.org/dc/elements/1.1/"/>
    <ds:schemaRef ds:uri="http://schemas.microsoft.com/office/2006/documentManagement/types"/>
    <ds:schemaRef ds:uri="9c6500c0-19b7-4dc1-a957-fb6bf8f5f217"/>
    <ds:schemaRef ds:uri="http://schemas.microsoft.com/office/2006/metadata/properties"/>
    <ds:schemaRef ds:uri="http://purl.org/dc/terms/"/>
    <ds:schemaRef ds:uri="0c671e8b-c96d-4981-8e96-03675fda49b2"/>
    <ds:schemaRef ds:uri="http://www.w3.org/XML/1998/namespace"/>
  </ds:schemaRefs>
</ds:datastoreItem>
</file>

<file path=customXml/itemProps3.xml><?xml version="1.0" encoding="utf-8"?>
<ds:datastoreItem xmlns:ds="http://schemas.openxmlformats.org/officeDocument/2006/customXml" ds:itemID="{8A851C40-3DCA-40BA-87AA-0FD4862C2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500c0-19b7-4dc1-a957-fb6bf8f5f217"/>
    <ds:schemaRef ds:uri="b64db6f3-d8b6-4520-ae13-60ac2c110106"/>
    <ds:schemaRef ds:uri="0c671e8b-c96d-4981-8e96-03675fda49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3999</TotalTime>
  <Words>5996</Words>
  <Application>Microsoft Office PowerPoint</Application>
  <PresentationFormat>On-screen Show (4:3)</PresentationFormat>
  <Paragraphs>572</Paragraphs>
  <Slides>46</Slides>
  <Notes>43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46</vt:i4>
      </vt:variant>
    </vt:vector>
  </HeadingPairs>
  <TitlesOfParts>
    <vt:vector size="56" baseType="lpstr">
      <vt:lpstr>Arial</vt:lpstr>
      <vt:lpstr>Calibri</vt:lpstr>
      <vt:lpstr>Gautami</vt:lpstr>
      <vt:lpstr>Georgia</vt:lpstr>
      <vt:lpstr>Wingdings</vt:lpstr>
      <vt:lpstr>PowerPoint Template</vt:lpstr>
      <vt:lpstr>1_Office Theme</vt:lpstr>
      <vt:lpstr>Office Theme</vt:lpstr>
      <vt:lpstr>MMblank</vt:lpstr>
      <vt:lpstr>3_Office Theme</vt:lpstr>
      <vt:lpstr>PowerPoint Presentation</vt:lpstr>
      <vt:lpstr>PowerPoint Presentation</vt:lpstr>
      <vt:lpstr>PowerPoint Presentation</vt:lpstr>
      <vt:lpstr>1. What is ‘Mathematics Mastery’?</vt:lpstr>
      <vt:lpstr>Mathematics Mastery vs ‘Maths Mastery’</vt:lpstr>
      <vt:lpstr>What is “mastery?”</vt:lpstr>
      <vt:lpstr>What is mastery?</vt:lpstr>
      <vt:lpstr>What is “mastery?”</vt:lpstr>
      <vt:lpstr>What is “Mathematics Mastery?”</vt:lpstr>
      <vt:lpstr>Curricular principles</vt:lpstr>
      <vt:lpstr>PowerPoint Presentation</vt:lpstr>
      <vt:lpstr>PowerPoint Presentation</vt:lpstr>
      <vt:lpstr>PowerPoint Presentation</vt:lpstr>
      <vt:lpstr>Mathematical language</vt:lpstr>
      <vt:lpstr>PowerPoint Presentation</vt:lpstr>
      <vt:lpstr>PowerPoint Presentation</vt:lpstr>
      <vt:lpstr>PowerPoint Presentation</vt:lpstr>
      <vt:lpstr>PowerPoint Presentation</vt:lpstr>
      <vt:lpstr>Reasoning!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What does this look like in the classroom?</vt:lpstr>
      <vt:lpstr>PowerPoint Presentation</vt:lpstr>
      <vt:lpstr>Let’s see it in action!</vt:lpstr>
      <vt:lpstr>3. How can you help your children at home?</vt:lpstr>
      <vt:lpstr>PowerPoint Presentation</vt:lpstr>
      <vt:lpstr>Negative perceptions of maths</vt:lpstr>
      <vt:lpstr>PowerPoint Presentation</vt:lpstr>
      <vt:lpstr>Types of praise</vt:lpstr>
      <vt:lpstr>PowerPoint Presentation</vt:lpstr>
      <vt:lpstr>PowerPoint Presentation</vt:lpstr>
      <vt:lpstr>PowerPoint Presentation</vt:lpstr>
      <vt:lpstr>PowerPoint Presentation</vt:lpstr>
      <vt:lpstr>How can I become involved?</vt:lpstr>
      <vt:lpstr>How can I become involved?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Nirva Bohdjalian</dc:creator>
  <cp:lastModifiedBy>BroadhurstM</cp:lastModifiedBy>
  <cp:revision>200</cp:revision>
  <cp:lastPrinted>2018-10-09T11:00:38Z</cp:lastPrinted>
  <dcterms:created xsi:type="dcterms:W3CDTF">2015-03-27T09:35:17Z</dcterms:created>
  <dcterms:modified xsi:type="dcterms:W3CDTF">2018-10-11T16:54:39Z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0x010100B7C0E96CC80EDF4AA310D34069281DD6</vt:lpwstr>
  </property>
</Properties>
</file>